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47"/>
  </p:notesMasterIdLst>
  <p:handoutMasterIdLst>
    <p:handoutMasterId r:id="rId48"/>
  </p:handoutMasterIdLst>
  <p:sldIdLst>
    <p:sldId id="258" r:id="rId5"/>
    <p:sldId id="259" r:id="rId6"/>
    <p:sldId id="26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304" r:id="rId19"/>
    <p:sldId id="305" r:id="rId20"/>
    <p:sldId id="306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307" r:id="rId30"/>
    <p:sldId id="261" r:id="rId31"/>
    <p:sldId id="294" r:id="rId32"/>
    <p:sldId id="295" r:id="rId33"/>
    <p:sldId id="296" r:id="rId34"/>
    <p:sldId id="308" r:id="rId35"/>
    <p:sldId id="309" r:id="rId36"/>
    <p:sldId id="311" r:id="rId37"/>
    <p:sldId id="310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265" r:id="rId4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70F430-B240-4D44-AFAD-4434A702371E}" v="9" dt="2018-03-02T10:20:49.431"/>
    <p1510:client id="{B23FDA63-9B98-43A4-85F1-323BE8EDC945}" v="30" dt="2018-03-02T10:22:25.602"/>
    <p1510:client id="{F9F769F5-FA91-4BC1-9C56-05FA7B410436}" v="14" dt="2018-03-02T10:20:28.306"/>
    <p1510:client id="{3385B866-7BF0-45E6-A06F-02CE3FA3F69F}" v="185" dt="2018-03-02T08:04:53.024"/>
    <p1510:client id="{8CCB6644-775F-4522-91C4-2A7B9A0E070D}" v="5" dt="2018-03-01T14:05:25.014"/>
  </p1510:revLst>
</p1510:revInfo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7"/>
  </p:normalViewPr>
  <p:slideViewPr>
    <p:cSldViewPr snapToGrid="0">
      <p:cViewPr varScale="1">
        <p:scale>
          <a:sx n="118" d="100"/>
          <a:sy n="118" d="100"/>
        </p:scale>
        <p:origin x="3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Budget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15000"/>
                      <a:satMod val="180000"/>
                    </a:schemeClr>
                  </a:gs>
                  <a:gs pos="50000">
                    <a:schemeClr val="accent1">
                      <a:shade val="45000"/>
                      <a:satMod val="170000"/>
                    </a:schemeClr>
                  </a:gs>
                  <a:gs pos="70000">
                    <a:schemeClr val="accent1">
                      <a:tint val="99000"/>
                      <a:shade val="65000"/>
                      <a:satMod val="155000"/>
                    </a:schemeClr>
                  </a:gs>
                  <a:gs pos="100000">
                    <a:schemeClr val="accent1">
                      <a:tint val="95500"/>
                      <a:shade val="100000"/>
                      <a:satMod val="15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4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6360000"/>
                </a:lightRig>
              </a:scene3d>
              <a:sp3d prstMaterial="flat">
                <a:bevelT w="95250" h="101600"/>
                <a:contourClr>
                  <a:scrgbClr r="0" g="0" b="0">
                    <a:satMod val="30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4E2-442D-A3FA-01E4E4642B5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shade val="15000"/>
                      <a:satMod val="180000"/>
                    </a:schemeClr>
                  </a:gs>
                  <a:gs pos="50000">
                    <a:schemeClr val="accent3">
                      <a:shade val="45000"/>
                      <a:satMod val="170000"/>
                    </a:schemeClr>
                  </a:gs>
                  <a:gs pos="70000">
                    <a:schemeClr val="accent3">
                      <a:tint val="99000"/>
                      <a:shade val="65000"/>
                      <a:satMod val="155000"/>
                    </a:schemeClr>
                  </a:gs>
                  <a:gs pos="100000">
                    <a:schemeClr val="accent3">
                      <a:tint val="95500"/>
                      <a:shade val="100000"/>
                      <a:satMod val="15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4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6360000"/>
                </a:lightRig>
              </a:scene3d>
              <a:sp3d prstMaterial="flat">
                <a:bevelT w="95250" h="101600"/>
                <a:contourClr>
                  <a:scrgbClr r="0" g="0" b="0">
                    <a:satMod val="30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4E2-442D-A3FA-01E4E4642B5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hade val="15000"/>
                      <a:satMod val="180000"/>
                    </a:schemeClr>
                  </a:gs>
                  <a:gs pos="50000">
                    <a:schemeClr val="accent5">
                      <a:shade val="45000"/>
                      <a:satMod val="170000"/>
                    </a:schemeClr>
                  </a:gs>
                  <a:gs pos="70000">
                    <a:schemeClr val="accent5">
                      <a:tint val="99000"/>
                      <a:shade val="65000"/>
                      <a:satMod val="155000"/>
                    </a:schemeClr>
                  </a:gs>
                  <a:gs pos="100000">
                    <a:schemeClr val="accent5">
                      <a:tint val="95500"/>
                      <a:shade val="100000"/>
                      <a:satMod val="15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4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6360000"/>
                </a:lightRig>
              </a:scene3d>
              <a:sp3d prstMaterial="flat">
                <a:bevelT w="95250" h="101600"/>
                <a:contourClr>
                  <a:scrgbClr r="0" g="0" b="0">
                    <a:satMod val="30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4E2-442D-A3FA-01E4E4642B5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hade val="15000"/>
                      <a:satMod val="180000"/>
                    </a:schemeClr>
                  </a:gs>
                  <a:gs pos="50000">
                    <a:schemeClr val="accent1">
                      <a:lumMod val="60000"/>
                      <a:shade val="45000"/>
                      <a:satMod val="170000"/>
                    </a:schemeClr>
                  </a:gs>
                  <a:gs pos="70000">
                    <a:schemeClr val="accent1">
                      <a:lumMod val="60000"/>
                      <a:tint val="99000"/>
                      <a:shade val="65000"/>
                      <a:satMod val="155000"/>
                    </a:schemeClr>
                  </a:gs>
                  <a:gs pos="100000">
                    <a:schemeClr val="accent1">
                      <a:lumMod val="60000"/>
                      <a:tint val="95500"/>
                      <a:shade val="100000"/>
                      <a:satMod val="15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4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6360000"/>
                </a:lightRig>
              </a:scene3d>
              <a:sp3d prstMaterial="flat">
                <a:bevelT w="95250" h="101600"/>
                <a:contourClr>
                  <a:scrgbClr r="0" g="0" b="0">
                    <a:satMod val="30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4E2-442D-A3FA-01E4E4642B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Mechanical </c:v>
                </c:pt>
                <c:pt idx="1">
                  <c:v>Electrical</c:v>
                </c:pt>
                <c:pt idx="2">
                  <c:v>Control</c:v>
                </c:pt>
                <c:pt idx="3">
                  <c:v>Left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171.00399999999999</c:v>
                </c:pt>
                <c:pt idx="1">
                  <c:v>144.65</c:v>
                </c:pt>
                <c:pt idx="2">
                  <c:v>194.386</c:v>
                </c:pt>
                <c:pt idx="3">
                  <c:v>239.96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4E2-442D-A3FA-01E4E4642B52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B9F16D-EBB7-46F5-84F3-36D683CD5ECC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2018年3月2日 Friday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6E42EF-B2A2-4428-A098-E6934E2840B8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619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8546851-5292-4F99-A2FD-2152F086C4D7}" type="datetime2">
              <a:rPr lang="zh-CN" altLang="en-US" noProof="0" smtClean="0"/>
              <a:t>2018年3月2日 Friday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23716F0-385D-4F6E-BE54-A09D410D24C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683426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23716F0-385D-4F6E-BE54-A09D410D24C2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75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7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altLang="zh-CN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05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 rtlCol="0"/>
          <a:lstStyle>
            <a:lvl1pPr marR="9144" algn="l">
              <a:defRPr sz="4000" b="1" cap="all" spc="0" baseline="0">
                <a:solidFill>
                  <a:schemeClr val="tx2"/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pPr rtl="0"/>
            <a:r>
              <a:rPr lang="zh-CN" altLang="en-US"/>
              <a:t>单击此处编辑母版标题样式</a:t>
            </a:r>
            <a:endParaRPr kumimoji="0"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rtlCol="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pPr rtl="0"/>
            <a:r>
              <a:rPr lang="zh-CN" altLang="en-US"/>
              <a:t>单击此处编辑母版副标题样式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添加页脚</a:t>
            </a:r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27ABD8-96C1-4AB8-B855-2B12131C5464}" type="datetime2">
              <a:rPr lang="zh-CN" altLang="en-US" smtClean="0"/>
              <a:t>2018年3月2日 Friday</a:t>
            </a:fld>
            <a:endParaRPr lang="zh-CN" altLang="en-US"/>
          </a:p>
        </p:txBody>
      </p:sp>
      <p:sp>
        <p:nvSpPr>
          <p:cNvPr id="29" name="幻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 eaLnBrk="1" latinLnBrk="0" hangingPunct="1"/>
            <a:r>
              <a:rPr lang="zh-CN" altLang="en-US" noProof="0"/>
              <a:t>编辑母版文本样式</a:t>
            </a:r>
          </a:p>
          <a:p>
            <a:pPr lvl="1" rtl="0" eaLnBrk="1" latinLnBrk="0" hangingPunct="1"/>
            <a:r>
              <a:rPr lang="zh-CN" altLang="en-US" noProof="0"/>
              <a:t>第二级</a:t>
            </a:r>
          </a:p>
          <a:p>
            <a:pPr lvl="2" rtl="0" eaLnBrk="1" latinLnBrk="0" hangingPunct="1"/>
            <a:r>
              <a:rPr lang="zh-CN" altLang="en-US" noProof="0"/>
              <a:t>第三级</a:t>
            </a:r>
          </a:p>
          <a:p>
            <a:pPr lvl="3" rtl="0" eaLnBrk="1" latinLnBrk="0" hangingPunct="1"/>
            <a:r>
              <a:rPr lang="zh-CN" altLang="en-US" noProof="0"/>
              <a:t>第四级</a:t>
            </a:r>
          </a:p>
          <a:p>
            <a:pPr lvl="4" rtl="0" eaLnBrk="1" latinLnBrk="0" hangingPunct="1"/>
            <a:r>
              <a:rPr lang="zh-CN" altLang="en-US" noProof="0"/>
              <a:t>第五级</a:t>
            </a:r>
            <a:endParaRPr kumimoji="0"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45CC986-CD7C-4313-A776-B1A6FE9B458F}" type="datetime2">
              <a:rPr lang="zh-CN" altLang="en-US" noProof="0" smtClean="0"/>
              <a:t>2018年3月2日 Friday</a:t>
            </a:fld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01CF334-2D5C-4859-84A6-CA7E6E43FAEB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734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vert" rtlCol="0" anchor="ctr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vert" rtlCol="0"/>
          <a:lstStyle/>
          <a:p>
            <a:pPr lvl="0" rtl="0" eaLnBrk="1" latinLnBrk="0" hangingPunct="1"/>
            <a:r>
              <a:rPr lang="zh-CN" altLang="en-US" noProof="0"/>
              <a:t>编辑母版文本样式</a:t>
            </a:r>
          </a:p>
          <a:p>
            <a:pPr lvl="1" rtl="0" eaLnBrk="1" latinLnBrk="0" hangingPunct="1"/>
            <a:r>
              <a:rPr lang="zh-CN" altLang="en-US" noProof="0"/>
              <a:t>第二级</a:t>
            </a:r>
          </a:p>
          <a:p>
            <a:pPr lvl="2" rtl="0" eaLnBrk="1" latinLnBrk="0" hangingPunct="1"/>
            <a:r>
              <a:rPr lang="zh-CN" altLang="en-US" noProof="0"/>
              <a:t>第三级</a:t>
            </a:r>
          </a:p>
          <a:p>
            <a:pPr lvl="3" rtl="0" eaLnBrk="1" latinLnBrk="0" hangingPunct="1"/>
            <a:r>
              <a:rPr lang="zh-CN" altLang="en-US" noProof="0"/>
              <a:t>第四级</a:t>
            </a:r>
          </a:p>
          <a:p>
            <a:pPr lvl="4" rtl="0" eaLnBrk="1" latinLnBrk="0" hangingPunct="1"/>
            <a:r>
              <a:rPr lang="zh-CN" altLang="en-US" noProof="0"/>
              <a:t>第五级</a:t>
            </a:r>
            <a:endParaRPr kumimoji="0"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14D600-01AD-4483-A602-D62F8EE66064}" type="datetime2">
              <a:rPr lang="zh-CN" altLang="en-US" noProof="0" smtClean="0"/>
              <a:t>2018年3月2日 Friday</a:t>
            </a:fld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7055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zh-CN" altLang="en-US" noProof="0"/>
              <a:t>编辑母版文本样式</a:t>
            </a:r>
          </a:p>
          <a:p>
            <a:pPr lvl="1" rtl="0" eaLnBrk="1" latinLnBrk="0" hangingPunct="1"/>
            <a:r>
              <a:rPr lang="zh-CN" altLang="en-US" noProof="0"/>
              <a:t>第二级</a:t>
            </a:r>
          </a:p>
          <a:p>
            <a:pPr lvl="2" rtl="0" eaLnBrk="1" latinLnBrk="0" hangingPunct="1"/>
            <a:r>
              <a:rPr lang="zh-CN" altLang="en-US" noProof="0"/>
              <a:t>第三级</a:t>
            </a:r>
          </a:p>
          <a:p>
            <a:pPr lvl="3" rtl="0" eaLnBrk="1" latinLnBrk="0" hangingPunct="1"/>
            <a:r>
              <a:rPr lang="zh-CN" altLang="en-US" noProof="0"/>
              <a:t>第四级</a:t>
            </a:r>
          </a:p>
          <a:p>
            <a:pPr lvl="4" rtl="0" eaLnBrk="1" latinLnBrk="0" hangingPunct="1"/>
            <a:r>
              <a:rPr lang="zh-CN" altLang="en-US" noProof="0"/>
              <a:t>第五级</a:t>
            </a:r>
            <a:endParaRPr kumimoji="0"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88F2A3-0A31-4391-804F-53112F44B6D7}" type="datetime2">
              <a:rPr lang="zh-CN" altLang="en-US" noProof="0" smtClean="0"/>
              <a:t>2018年3月2日 Friday</a:t>
            </a:fld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8777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 rtlCol="0"/>
          <a:lstStyle>
            <a:lvl1pPr algn="l">
              <a:buNone/>
              <a:defRPr sz="3800" b="0" cap="none" spc="-150" baseline="0"/>
            </a:lvl1pPr>
            <a:extLst/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rtlCol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 eaLnBrk="1" latinLnBrk="0" hangingPunct="1"/>
            <a:r>
              <a:rPr lang="zh-CN" altLang="en-US" noProof="0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2C562E-E561-48C4-84F4-021268145966}" type="datetime2">
              <a:rPr lang="zh-CN" altLang="en-US" noProof="0" smtClean="0"/>
              <a:t>2018年3月2日 Friday</a:t>
            </a:fld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960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CN" altLang="en-US" noProof="0"/>
              <a:t>编辑母版文本样式</a:t>
            </a:r>
          </a:p>
          <a:p>
            <a:pPr lvl="1" rtl="0" eaLnBrk="1" latinLnBrk="0" hangingPunct="1"/>
            <a:r>
              <a:rPr lang="zh-CN" altLang="en-US" noProof="0"/>
              <a:t>第二级</a:t>
            </a:r>
          </a:p>
          <a:p>
            <a:pPr lvl="2" rtl="0" eaLnBrk="1" latinLnBrk="0" hangingPunct="1"/>
            <a:r>
              <a:rPr lang="zh-CN" altLang="en-US" noProof="0"/>
              <a:t>第三级</a:t>
            </a:r>
          </a:p>
          <a:p>
            <a:pPr lvl="3" rtl="0" eaLnBrk="1" latinLnBrk="0" hangingPunct="1"/>
            <a:r>
              <a:rPr lang="zh-CN" altLang="en-US" noProof="0"/>
              <a:t>第四级</a:t>
            </a:r>
          </a:p>
          <a:p>
            <a:pPr lvl="4" rtl="0" eaLnBrk="1" latinLnBrk="0" hangingPunct="1"/>
            <a:r>
              <a:rPr lang="zh-CN" altLang="en-US" noProof="0"/>
              <a:t>第五级</a:t>
            </a:r>
            <a:endParaRPr kumimoji="0"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CN" altLang="en-US" noProof="0"/>
              <a:t>编辑母版文本样式</a:t>
            </a:r>
          </a:p>
          <a:p>
            <a:pPr lvl="1" rtl="0" eaLnBrk="1" latinLnBrk="0" hangingPunct="1"/>
            <a:r>
              <a:rPr lang="zh-CN" altLang="en-US" noProof="0"/>
              <a:t>第二级</a:t>
            </a:r>
          </a:p>
          <a:p>
            <a:pPr lvl="2" rtl="0" eaLnBrk="1" latinLnBrk="0" hangingPunct="1"/>
            <a:r>
              <a:rPr lang="zh-CN" altLang="en-US" noProof="0"/>
              <a:t>第三级</a:t>
            </a:r>
          </a:p>
          <a:p>
            <a:pPr lvl="3" rtl="0" eaLnBrk="1" latinLnBrk="0" hangingPunct="1"/>
            <a:r>
              <a:rPr lang="zh-CN" altLang="en-US" noProof="0"/>
              <a:t>第四级</a:t>
            </a:r>
          </a:p>
          <a:p>
            <a:pPr lvl="4" rtl="0" eaLnBrk="1" latinLnBrk="0" hangingPunct="1"/>
            <a:r>
              <a:rPr lang="zh-CN" altLang="en-US" noProof="0"/>
              <a:t>第五级</a:t>
            </a:r>
            <a:endParaRPr kumimoji="0"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7E1E91-B92F-48F4-8A2C-4ECBF3322C97}" type="datetime2">
              <a:rPr lang="zh-CN" altLang="en-US" noProof="0" smtClean="0"/>
              <a:t>2018年3月2日 Friday</a:t>
            </a:fld>
            <a:endParaRPr lang="zh-CN" altLang="en-US" noProof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en-US" altLang="zh-CN" noProof="0" smtClean="0"/>
              <a:pPr rtl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495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rtlCol="0" anchor="t"/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rtlCol="0" anchor="ctr"/>
          <a:lstStyle>
            <a:lvl1pPr marL="73152" indent="0" algn="l">
              <a:buNone/>
              <a:defRPr sz="2400" b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CN" altLang="en-US" noProof="0"/>
              <a:t>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 rtlCol="0"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 rtl="0" eaLnBrk="1" latinLnBrk="0" hangingPunct="1"/>
            <a:r>
              <a:rPr lang="zh-CN" altLang="en-US" noProof="0"/>
              <a:t>编辑母版文本样式</a:t>
            </a:r>
          </a:p>
          <a:p>
            <a:pPr lvl="1" rtl="0" eaLnBrk="1" latinLnBrk="0" hangingPunct="1"/>
            <a:r>
              <a:rPr lang="zh-CN" altLang="en-US" noProof="0"/>
              <a:t>第二级</a:t>
            </a:r>
          </a:p>
          <a:p>
            <a:pPr lvl="2" rtl="0" eaLnBrk="1" latinLnBrk="0" hangingPunct="1"/>
            <a:r>
              <a:rPr lang="zh-CN" altLang="en-US" noProof="0"/>
              <a:t>第三级</a:t>
            </a:r>
          </a:p>
          <a:p>
            <a:pPr lvl="3" rtl="0" eaLnBrk="1" latinLnBrk="0" hangingPunct="1"/>
            <a:r>
              <a:rPr lang="zh-CN" altLang="en-US" noProof="0"/>
              <a:t>第四级</a:t>
            </a:r>
          </a:p>
          <a:p>
            <a:pPr lvl="4" rtl="0" eaLnBrk="1" latinLnBrk="0" hangingPunct="1"/>
            <a:r>
              <a:rPr lang="zh-CN" altLang="en-US" noProof="0"/>
              <a:t>第五级</a:t>
            </a:r>
            <a:endParaRPr kumimoji="0"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rtlCol="0" anchor="ctr"/>
          <a:lstStyle>
            <a:lvl1pPr marL="73152" indent="0">
              <a:buNone/>
              <a:defRPr sz="2400" b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 rtlCol="0"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 rtl="0" eaLnBrk="1" latinLnBrk="0" hangingPunct="1"/>
            <a:r>
              <a:rPr lang="zh-CN" altLang="en-US" noProof="0"/>
              <a:t>编辑母版文本样式</a:t>
            </a:r>
          </a:p>
          <a:p>
            <a:pPr lvl="1" rtl="0" eaLnBrk="1" latinLnBrk="0" hangingPunct="1"/>
            <a:r>
              <a:rPr lang="zh-CN" altLang="en-US" noProof="0"/>
              <a:t>第二级</a:t>
            </a:r>
          </a:p>
          <a:p>
            <a:pPr lvl="2" rtl="0" eaLnBrk="1" latinLnBrk="0" hangingPunct="1"/>
            <a:r>
              <a:rPr lang="zh-CN" altLang="en-US" noProof="0"/>
              <a:t>第三级</a:t>
            </a:r>
          </a:p>
          <a:p>
            <a:pPr lvl="3" rtl="0" eaLnBrk="1" latinLnBrk="0" hangingPunct="1"/>
            <a:r>
              <a:rPr lang="zh-CN" altLang="en-US" noProof="0"/>
              <a:t>第四级</a:t>
            </a:r>
          </a:p>
          <a:p>
            <a:pPr lvl="4" rtl="0" eaLnBrk="1" latinLnBrk="0" hangingPunct="1"/>
            <a:r>
              <a:rPr lang="zh-CN" altLang="en-US" noProof="0"/>
              <a:t>第五级</a:t>
            </a:r>
            <a:endParaRPr kumimoji="0"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6C76C70-AA1B-437F-93E8-A436F16B8E8C}" type="datetime2">
              <a:rPr lang="zh-CN" altLang="en-US" smtClean="0"/>
              <a:t>2018年3月2日 Friday</a:t>
            </a:fld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01CF334-2D5C-4859-84A6-CA7E6E43FAEB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4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 rtlCol="0"/>
          <a:lstStyle>
            <a:lvl1pPr>
              <a:defRPr sz="4000" cap="none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7613B31-EF88-4BC3-AD6D-D85485E0BF12}" type="datetime2">
              <a:rPr lang="zh-CN" altLang="en-US" smtClean="0"/>
              <a:t>2018年3月2日 Friday</a:t>
            </a:fld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01CF334-2D5C-4859-84A6-CA7E6E43FAEB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7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添加页脚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4A1312-EA36-4DF2-8683-75D1C3E04F2A}" type="datetime2">
              <a:rPr lang="zh-CN" altLang="en-US" smtClean="0"/>
              <a:t>2018年3月2日 Friday</a:t>
            </a:fld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en-US" altLang="zh-CN" smtClean="0"/>
              <a:pPr rtl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rtlCol="0" anchor="ctr"/>
          <a:lstStyle>
            <a:lvl1pPr algn="l">
              <a:buNone/>
              <a:defRPr sz="36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 rtlCol="0"/>
          <a:lstStyle>
            <a:lvl1pPr marL="54864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 eaLnBrk="1" latinLnBrk="0" hangingPunct="1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 rtlCol="0"/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 rtl="0" eaLnBrk="1" latinLnBrk="0" hangingPunct="1"/>
            <a:r>
              <a:rPr lang="zh-CN" altLang="en-US" noProof="0"/>
              <a:t>编辑母版文本样式</a:t>
            </a:r>
          </a:p>
          <a:p>
            <a:pPr lvl="1" rtl="0" eaLnBrk="1" latinLnBrk="0" hangingPunct="1"/>
            <a:r>
              <a:rPr lang="zh-CN" altLang="en-US" noProof="0"/>
              <a:t>第二级</a:t>
            </a:r>
          </a:p>
          <a:p>
            <a:pPr lvl="2" rtl="0" eaLnBrk="1" latinLnBrk="0" hangingPunct="1"/>
            <a:r>
              <a:rPr lang="zh-CN" altLang="en-US" noProof="0"/>
              <a:t>第三级</a:t>
            </a:r>
          </a:p>
          <a:p>
            <a:pPr lvl="3" rtl="0" eaLnBrk="1" latinLnBrk="0" hangingPunct="1"/>
            <a:r>
              <a:rPr lang="zh-CN" altLang="en-US" noProof="0"/>
              <a:t>第四级</a:t>
            </a:r>
          </a:p>
          <a:p>
            <a:pPr lvl="4" rtl="0" eaLnBrk="1" latinLnBrk="0" hangingPunct="1"/>
            <a:r>
              <a:rPr lang="zh-CN" altLang="en-US" noProof="0"/>
              <a:t>第五级</a:t>
            </a:r>
            <a:endParaRPr kumimoji="0"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3CEB4E5-A589-4E3B-9AC7-4562093CC7F6}" type="datetime2">
              <a:rPr lang="zh-CN" altLang="en-US" smtClean="0"/>
              <a:t>2018年3月2日 Friday</a:t>
            </a:fld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01CF334-2D5C-4859-84A6-CA7E6E43FAEB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2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rtlCol="0" anchor="b"/>
          <a:lstStyle>
            <a:lvl1pPr algn="l">
              <a:buNone/>
              <a:defRPr sz="21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 rtlCol="0"/>
          <a:lstStyle>
            <a:lvl1pPr marL="0" indent="0"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 rtlCol="0"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rtl="0" eaLnBrk="1" latinLnBrk="0" hangingPunct="1"/>
            <a:r>
              <a:rPr lang="zh-CN" altLang="en-US" noProof="0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BA54328-6D3C-46BE-90ED-BE70938804E0}" type="datetime2">
              <a:rPr lang="zh-CN" altLang="en-US" smtClean="0"/>
              <a:t>2018年3月2日 Friday</a:t>
            </a:fld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 rtlCol="0"/>
          <a:lstStyle>
            <a:lvl1pPr>
              <a:defRPr sz="1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01CF334-2D5C-4859-84A6-CA7E6E43FAEB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rtlCol="0" anchor="t">
            <a:no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zh-CN" altLang="en-US" noProof="0"/>
              <a:t>单击此处编辑母版文本样式</a:t>
            </a:r>
          </a:p>
          <a:p>
            <a:pPr lvl="1" rtl="0" eaLnBrk="1" latinLnBrk="0" hangingPunct="1"/>
            <a:r>
              <a:rPr lang="zh-CN" altLang="en-US" noProof="0"/>
              <a:t>第二级</a:t>
            </a:r>
          </a:p>
          <a:p>
            <a:pPr lvl="2" rtl="0" eaLnBrk="1" latinLnBrk="0" hangingPunct="1"/>
            <a:r>
              <a:rPr lang="zh-CN" altLang="en-US" noProof="0"/>
              <a:t>第三级</a:t>
            </a:r>
          </a:p>
          <a:p>
            <a:pPr lvl="3" rtl="0" eaLnBrk="1" latinLnBrk="0" hangingPunct="1"/>
            <a:r>
              <a:rPr lang="zh-CN" altLang="en-US" noProof="0"/>
              <a:t>第四级</a:t>
            </a:r>
          </a:p>
          <a:p>
            <a:pPr lvl="4" rtl="0" eaLnBrk="1" latinLnBrk="0" hangingPunct="1"/>
            <a:r>
              <a:rPr lang="zh-CN" altLang="en-US" noProof="0"/>
              <a:t>第五级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fld id="{30C0329D-6827-4F3D-BDF8-95C9C33894FD}" type="datetime2">
              <a:rPr lang="zh-CN" altLang="en-US" noProof="0" smtClean="0"/>
              <a:t>2018年3月2日 Friday</a:t>
            </a:fld>
            <a:endParaRPr lang="zh-CN" altLang="en-US" noProof="0"/>
          </a:p>
        </p:txBody>
      </p:sp>
      <p:sp>
        <p:nvSpPr>
          <p:cNvPr id="23" name="幻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fld id="{401CF334-2D5C-4859-84A6-CA7E6E43FAEB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38065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1.xml"/><Relationship Id="rId7" Type="http://schemas.openxmlformats.org/officeDocument/2006/relationships/slide" Target="slide2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35.xml"/><Relationship Id="rId5" Type="http://schemas.openxmlformats.org/officeDocument/2006/relationships/slide" Target="slide30.xml"/><Relationship Id="rId10" Type="http://schemas.openxmlformats.org/officeDocument/2006/relationships/slide" Target="slide29.xml"/><Relationship Id="rId4" Type="http://schemas.openxmlformats.org/officeDocument/2006/relationships/slide" Target="slide22.xml"/><Relationship Id="rId9" Type="http://schemas.openxmlformats.org/officeDocument/2006/relationships/slide" Target="slide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slide" Target="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55029" y="4595295"/>
            <a:ext cx="9710057" cy="1682932"/>
          </a:xfrm>
        </p:spPr>
        <p:txBody>
          <a:bodyPr rtlCol="0"/>
          <a:lstStyle/>
          <a:p>
            <a:pPr marR="0" lvl="0" defTabSz="1218987">
              <a:spcBef>
                <a:spcPts val="0"/>
              </a:spcBef>
            </a:pPr>
            <a:r>
              <a:rPr lang="en-US" altLang="zh-CN" sz="2800" b="0" cap="none" err="1">
                <a:solidFill>
                  <a:schemeClr val="accent3">
                    <a:lumMod val="75000"/>
                  </a:schemeClr>
                </a:solidFill>
                <a:effectLst/>
                <a:latin typeface="Calibri"/>
                <a:ea typeface="幼圆" panose="02010509060101010101" pitchFamily="49" charset="-122"/>
                <a:cs typeface="+mn-cs"/>
              </a:rPr>
              <a:t>Hongfei</a:t>
            </a:r>
            <a:r>
              <a:rPr lang="en-US" altLang="zh-CN" sz="2800" b="0" cap="none">
                <a:solidFill>
                  <a:schemeClr val="accent3">
                    <a:lumMod val="75000"/>
                  </a:schemeClr>
                </a:solidFill>
                <a:effectLst/>
                <a:latin typeface="Calibri"/>
                <a:ea typeface="幼圆" panose="02010509060101010101" pitchFamily="49" charset="-122"/>
                <a:cs typeface="+mn-cs"/>
              </a:rPr>
              <a:t> Chen, </a:t>
            </a:r>
            <a:r>
              <a:rPr lang="en-US" altLang="zh-CN" sz="2800" b="0" cap="none" err="1">
                <a:solidFill>
                  <a:schemeClr val="accent3">
                    <a:lumMod val="75000"/>
                  </a:schemeClr>
                </a:solidFill>
                <a:effectLst/>
                <a:latin typeface="Calibri"/>
                <a:ea typeface="幼圆" panose="02010509060101010101" pitchFamily="49" charset="-122"/>
                <a:cs typeface="+mn-cs"/>
              </a:rPr>
              <a:t>Jingyu</a:t>
            </a:r>
            <a:r>
              <a:rPr lang="en-US" altLang="zh-CN" sz="2800" b="0" cap="none">
                <a:solidFill>
                  <a:schemeClr val="accent3">
                    <a:lumMod val="75000"/>
                  </a:schemeClr>
                </a:solidFill>
                <a:effectLst/>
                <a:latin typeface="Calibri"/>
                <a:ea typeface="幼圆" panose="02010509060101010101" pitchFamily="49" charset="-122"/>
                <a:cs typeface="+mn-cs"/>
              </a:rPr>
              <a:t> Chen, Daniel Thomson, </a:t>
            </a:r>
            <a:br>
              <a:rPr lang="en-US" altLang="zh-CN" sz="2800" b="0" cap="none">
                <a:solidFill>
                  <a:schemeClr val="accent3">
                    <a:lumMod val="75000"/>
                  </a:schemeClr>
                </a:solidFill>
                <a:effectLst/>
                <a:latin typeface="Calibri"/>
                <a:ea typeface="幼圆" panose="02010509060101010101" pitchFamily="49" charset="-122"/>
                <a:cs typeface="+mn-cs"/>
              </a:rPr>
            </a:br>
            <a:r>
              <a:rPr lang="en-US" altLang="zh-CN" sz="2800" b="0" cap="none">
                <a:solidFill>
                  <a:schemeClr val="accent3">
                    <a:lumMod val="75000"/>
                  </a:schemeClr>
                </a:solidFill>
                <a:effectLst/>
                <a:latin typeface="Calibri"/>
                <a:ea typeface="幼圆" panose="02010509060101010101" pitchFamily="49" charset="-122"/>
                <a:cs typeface="+mn-cs"/>
              </a:rPr>
              <a:t>Scott Baker, Mohamed Khaled</a:t>
            </a:r>
            <a:br>
              <a:rPr lang="en-US" altLang="zh-CN" sz="2800" b="0" cap="none">
                <a:solidFill>
                  <a:schemeClr val="accent3">
                    <a:lumMod val="75000"/>
                  </a:schemeClr>
                </a:solidFill>
                <a:effectLst/>
                <a:latin typeface="Calibri"/>
                <a:ea typeface="幼圆" panose="02010509060101010101" pitchFamily="49" charset="-122"/>
                <a:cs typeface="+mn-cs"/>
              </a:rPr>
            </a:br>
            <a:r>
              <a:rPr lang="en-US" altLang="zh-CN" sz="2800" b="0" cap="none">
                <a:solidFill>
                  <a:schemeClr val="accent3">
                    <a:lumMod val="75000"/>
                  </a:schemeClr>
                </a:solidFill>
                <a:effectLst/>
                <a:latin typeface="Calibri"/>
                <a:ea typeface="幼圆" panose="02010509060101010101" pitchFamily="49" charset="-122"/>
                <a:cs typeface="+mn-cs"/>
              </a:rPr>
              <a:t>2rd Mar 2018</a:t>
            </a:r>
            <a:endParaRPr lang="zh-CN" altLang="en-US" sz="2800" b="0" cap="none">
              <a:solidFill>
                <a:schemeClr val="accent3">
                  <a:lumMod val="75000"/>
                </a:schemeClr>
              </a:solidFill>
              <a:effectLst/>
              <a:latin typeface="Calibri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70857" y="789868"/>
            <a:ext cx="11321143" cy="3255482"/>
          </a:xfrm>
        </p:spPr>
        <p:txBody>
          <a:bodyPr rtlCol="0">
            <a:normAutofit/>
          </a:bodyPr>
          <a:lstStyle/>
          <a:p>
            <a:r>
              <a:rPr lang="en-US" altLang="zh-CN" sz="6600" err="1">
                <a:solidFill>
                  <a:schemeClr val="bg2">
                    <a:lumMod val="20000"/>
                    <a:lumOff val="80000"/>
                  </a:schemeClr>
                </a:solidFill>
                <a:latin typeface="Salesforce Sans"/>
                <a:sym typeface="Salesforce Sans"/>
              </a:rPr>
              <a:t>μCavLab</a:t>
            </a:r>
            <a:r>
              <a:rPr lang="en-US" altLang="zh-CN" sz="6600">
                <a:solidFill>
                  <a:schemeClr val="bg2">
                    <a:lumMod val="20000"/>
                    <a:lumOff val="80000"/>
                  </a:schemeClr>
                </a:solidFill>
                <a:latin typeface="Salesforce Sans"/>
                <a:sym typeface="Salesforce Sans"/>
              </a:rPr>
              <a:t> Presentation 3</a:t>
            </a:r>
          </a:p>
          <a:p>
            <a:endParaRPr lang="zh-CN" altLang="en-US" sz="660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29E3-391C-4745-A836-201CEFC9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D503A-4874-4C54-852A-DE670C47D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6464"/>
            <a:ext cx="10363200" cy="5154958"/>
          </a:xfrm>
        </p:spPr>
        <p:txBody>
          <a:bodyPr vert="horz" rtlCol="0" anchor="t"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en-GB" sz="8000"/>
              <a:t>After completing the designs and improvements, from the last meeting, the parts were ready for the manufacturing stage. </a:t>
            </a:r>
          </a:p>
          <a:p>
            <a:pPr>
              <a:lnSpc>
                <a:spcPct val="170000"/>
              </a:lnSpc>
            </a:pPr>
            <a:r>
              <a:rPr lang="en-GB" sz="8000"/>
              <a:t>There is currently a number of parts that have been submitted for manufacturing.</a:t>
            </a:r>
          </a:p>
          <a:p>
            <a:pPr>
              <a:lnSpc>
                <a:spcPct val="170000"/>
              </a:lnSpc>
            </a:pPr>
            <a:r>
              <a:rPr lang="en-GB" sz="8000"/>
              <a:t>These are: driveshafts, bearing housings, motor mount and the servo fastenings</a:t>
            </a:r>
          </a:p>
          <a:p>
            <a:pPr>
              <a:lnSpc>
                <a:spcPct val="170000"/>
              </a:lnSpc>
            </a:pPr>
            <a:r>
              <a:rPr lang="en-GB" sz="8000"/>
              <a:t>Numerous parts require adjustments: differential, chassis and the servo steering attachment</a:t>
            </a:r>
          </a:p>
          <a:p>
            <a:pPr>
              <a:lnSpc>
                <a:spcPct val="170000"/>
              </a:lnSpc>
            </a:pPr>
            <a:r>
              <a:rPr lang="en-GB" sz="8000"/>
              <a:t>These drawings, as shown on the following slide, have been accepted by the workshop but are expected to take some time.</a:t>
            </a:r>
          </a:p>
          <a:p>
            <a:pPr>
              <a:lnSpc>
                <a:spcPct val="170000"/>
              </a:lnSpc>
            </a:pPr>
            <a:r>
              <a:rPr lang="en-GB" sz="8000"/>
              <a:t>We are therefore looking into alternate sources for manufacture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BEA6887-6E90-4365-8EA0-DC1A92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97" y="640080"/>
            <a:ext cx="3762102" cy="3291840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293327E-0468-436C-87AF-410E108D0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063" y="640080"/>
            <a:ext cx="4840940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7A030F-12E1-4207-BA8F-95E04AD5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42583"/>
            <a:ext cx="9144000" cy="10998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/>
              <a:t>Examples of Part Drawings</a:t>
            </a:r>
          </a:p>
        </p:txBody>
      </p:sp>
    </p:spTree>
    <p:extLst>
      <p:ext uri="{BB962C8B-B14F-4D97-AF65-F5344CB8AC3E}">
        <p14:creationId xmlns:p14="http://schemas.microsoft.com/office/powerpoint/2010/main" val="210702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32E9-1F26-45FD-BE42-42D46575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Steering angles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26381-6D59-4457-950C-B0B1E9D6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413" y="1700773"/>
            <a:ext cx="3778110" cy="3689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AC5EB4-147C-4059-975E-26A223B9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631" y="1538988"/>
            <a:ext cx="3470980" cy="4146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0B6A28-CAE5-471C-A8F3-F56551325C53}"/>
              </a:ext>
            </a:extLst>
          </p:cNvPr>
          <p:cNvSpPr txBox="1"/>
          <p:nvPr/>
        </p:nvSpPr>
        <p:spPr>
          <a:xfrm>
            <a:off x="753136" y="5679401"/>
            <a:ext cx="288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Maximum clockwise servo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FEE01-8783-4A20-A09C-33C418C603E0}"/>
              </a:ext>
            </a:extLst>
          </p:cNvPr>
          <p:cNvSpPr txBox="1"/>
          <p:nvPr/>
        </p:nvSpPr>
        <p:spPr>
          <a:xfrm>
            <a:off x="8716034" y="5660073"/>
            <a:ext cx="288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40° anticlockwise servo rotation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894DF7-27A3-4269-97B7-BA45B3A76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89" y="1567467"/>
            <a:ext cx="3385916" cy="40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8DB4-69E1-4D6F-9379-3A39FA07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Steering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8FC4-3571-4642-8703-900CD3C38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264355"/>
            <a:ext cx="10363200" cy="61863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/>
              <a:t>The servo attachment starts  at an angle of 28</a:t>
            </a:r>
            <a:r>
              <a:rPr lang="en-GB" sz="2400">
                <a:cs typeface="Calibri"/>
              </a:rPr>
              <a:t>° clockwise</a:t>
            </a:r>
            <a:endParaRPr lang="en-GB" sz="2400"/>
          </a:p>
          <a:p>
            <a:pPr>
              <a:lnSpc>
                <a:spcPct val="150000"/>
              </a:lnSpc>
            </a:pPr>
            <a:r>
              <a:rPr lang="en-GB" sz="2400"/>
              <a:t>Current estimation of the steering angles: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/>
              <a:t>For 40° anticlockwise rotation – wheels turn right at average angle of 30°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/>
              <a:t>For maximum clockwise rotation (62°) – wheels turn left at average angle of 30°</a:t>
            </a:r>
          </a:p>
          <a:p>
            <a:pPr>
              <a:lnSpc>
                <a:spcPct val="150000"/>
              </a:lnSpc>
            </a:pPr>
            <a:r>
              <a:rPr lang="en-GB" sz="2400"/>
              <a:t>Due to off centre starting position can rotate anticlockwise further</a:t>
            </a:r>
          </a:p>
          <a:p>
            <a:pPr>
              <a:lnSpc>
                <a:spcPct val="150000"/>
              </a:lnSpc>
            </a:pPr>
            <a:r>
              <a:rPr lang="en-GB" sz="2400"/>
              <a:t>Relationship between the servo rotation and the wheel rotation is non-linear.</a:t>
            </a:r>
          </a:p>
        </p:txBody>
      </p:sp>
    </p:spTree>
    <p:extLst>
      <p:ext uri="{BB962C8B-B14F-4D97-AF65-F5344CB8AC3E}">
        <p14:creationId xmlns:p14="http://schemas.microsoft.com/office/powerpoint/2010/main" val="20540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666B-D081-49C6-9D9A-E0EFAAD2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0709-BD75-4B2A-8C8C-445F9BD99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Upon completion of the manufacturing assemble the vehicle</a:t>
            </a:r>
          </a:p>
          <a:p>
            <a:pPr>
              <a:lnSpc>
                <a:spcPct val="150000"/>
              </a:lnSpc>
            </a:pPr>
            <a:r>
              <a:rPr lang="en-GB"/>
              <a:t>Attach the electronic components</a:t>
            </a:r>
          </a:p>
          <a:p>
            <a:pPr>
              <a:lnSpc>
                <a:spcPct val="150000"/>
              </a:lnSpc>
            </a:pPr>
            <a:r>
              <a:rPr lang="en-GB"/>
              <a:t>Test the vehicle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F028-5CC7-47B0-910A-2373579B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Battery and motor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D5F88-8D6E-4719-B960-CE7E71CF8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rtlCol="0" anchor="t">
            <a:normAutofit/>
          </a:bodyPr>
          <a:lstStyle/>
          <a:p>
            <a:r>
              <a:rPr lang="en-US"/>
              <a:t>4300mah Li-</a:t>
            </a:r>
            <a:r>
              <a:rPr lang="en-US" err="1"/>
              <a:t>po</a:t>
            </a:r>
            <a:r>
              <a:rPr lang="en-US"/>
              <a:t> battery for the motor and servo</a:t>
            </a:r>
          </a:p>
          <a:p>
            <a:endParaRPr lang="en-US"/>
          </a:p>
          <a:p>
            <a:r>
              <a:rPr lang="en-US"/>
              <a:t>Servo current draw 5 – 300mah</a:t>
            </a:r>
          </a:p>
          <a:p>
            <a:endParaRPr lang="en-US"/>
          </a:p>
          <a:p>
            <a:r>
              <a:rPr lang="en-US"/>
              <a:t>Motor current draw 5 – 9A (Under load)</a:t>
            </a:r>
          </a:p>
          <a:p>
            <a:endParaRPr lang="en-US"/>
          </a:p>
          <a:p>
            <a:r>
              <a:rPr lang="en-US"/>
              <a:t>Motor max rpm = 7.4 x 1380 = 10212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7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2BFA-2E26-4425-86C6-F8795344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Battery and motor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94693-8A36-4FD4-9341-16DABCCD9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rtlCol="0" anchor="t">
            <a:normAutofit/>
          </a:bodyPr>
          <a:lstStyle/>
          <a:p>
            <a:r>
              <a:rPr lang="en-US"/>
              <a:t>Wheel rpm @ 24km/h = 1932</a:t>
            </a:r>
          </a:p>
          <a:p>
            <a:r>
              <a:rPr lang="en-US"/>
              <a:t>Differential gear ratio 4.15:1</a:t>
            </a:r>
          </a:p>
          <a:p>
            <a:r>
              <a:rPr lang="en-US"/>
              <a:t>Motor rpm @ 24km/h = 8018 (78.5% of max)</a:t>
            </a:r>
          </a:p>
          <a:p>
            <a:endParaRPr lang="en-US"/>
          </a:p>
          <a:p>
            <a:r>
              <a:rPr lang="en-US"/>
              <a:t>Using 5-9A range, this relates to 8.14A</a:t>
            </a:r>
          </a:p>
          <a:p>
            <a:r>
              <a:rPr lang="en-US"/>
              <a:t>Assuming 0.2A servo draw</a:t>
            </a:r>
          </a:p>
          <a:p>
            <a:endParaRPr lang="en-US"/>
          </a:p>
          <a:p>
            <a:r>
              <a:rPr lang="en-US"/>
              <a:t>4.3/8.34 = 31 minutes battery life. 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3DFD4-1D40-4D51-90C7-7B8CDB16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Battery and motor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1B9DA-F256-41DA-86A2-3A710E4E7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rtlCol="0" anchor="t">
            <a:normAutofit/>
          </a:bodyPr>
          <a:lstStyle/>
          <a:p>
            <a:r>
              <a:rPr lang="en-US"/>
              <a:t>Theoretical top speed:</a:t>
            </a:r>
          </a:p>
          <a:p>
            <a:endParaRPr lang="en-US"/>
          </a:p>
          <a:p>
            <a:r>
              <a:rPr lang="en-US"/>
              <a:t>Max motor rpm = 10212</a:t>
            </a:r>
          </a:p>
          <a:p>
            <a:endParaRPr lang="en-US"/>
          </a:p>
          <a:p>
            <a:r>
              <a:rPr lang="en-US"/>
              <a:t>Wheel speed @ max motor rpm = 30.5km/h</a:t>
            </a:r>
          </a:p>
          <a:p>
            <a:endParaRPr lang="en-US"/>
          </a:p>
          <a:p>
            <a:r>
              <a:rPr lang="en-US"/>
              <a:t>Battery life @ max motor rpm = 28 mins</a:t>
            </a:r>
          </a:p>
        </p:txBody>
      </p:sp>
    </p:spTree>
    <p:extLst>
      <p:ext uri="{BB962C8B-B14F-4D97-AF65-F5344CB8AC3E}">
        <p14:creationId xmlns:p14="http://schemas.microsoft.com/office/powerpoint/2010/main" val="102283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CBA34-7BD0-744C-B706-631FDBF8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Previous review of electronic goals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3B805-AE2B-364D-9C72-6656F54ED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695" y="1426464"/>
            <a:ext cx="10363200" cy="4572000"/>
          </a:xfrm>
        </p:spPr>
        <p:txBody>
          <a:bodyPr/>
          <a:lstStyle/>
          <a:p>
            <a:r>
              <a:rPr kumimoji="1" lang="en-US" altLang="zh-CN"/>
              <a:t>1.</a:t>
            </a:r>
            <a:r>
              <a:rPr kumimoji="1" lang="zh-Hans" altLang="en-US"/>
              <a:t> </a:t>
            </a:r>
            <a:r>
              <a:rPr kumimoji="1" lang="en-US" altLang="zh-Hans"/>
              <a:t>return and reorder a new ESC</a:t>
            </a:r>
          </a:p>
          <a:p>
            <a:r>
              <a:rPr kumimoji="1" lang="en-US" altLang="zh-CN"/>
              <a:t>2. solder and connect wires</a:t>
            </a:r>
          </a:p>
          <a:p>
            <a:r>
              <a:rPr kumimoji="1" lang="en-US" altLang="zh-CN"/>
              <a:t>3. test speed control unit and servo</a:t>
            </a:r>
          </a:p>
          <a:p>
            <a:r>
              <a:rPr kumimoji="1" lang="en-US" altLang="zh-CN"/>
              <a:t>4. Integrate GPS with compass</a:t>
            </a:r>
          </a:p>
          <a:p>
            <a:pPr marL="0" indent="0">
              <a:buNone/>
            </a:pPr>
            <a:endParaRPr kumimoji="1" lang="en-US" altLang="zh-CN"/>
          </a:p>
          <a:p>
            <a:pPr marL="0" indent="0">
              <a:buNone/>
            </a:pPr>
            <a:r>
              <a:rPr kumimoji="1" lang="en-US" altLang="zh-CN"/>
              <a:t>Gant chart </a:t>
            </a:r>
          </a:p>
          <a:p>
            <a:pPr marL="0" indent="0">
              <a:buNone/>
            </a:pP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6F77EA-FADB-914F-8844-D1AE49F4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95" y="4933032"/>
            <a:ext cx="10401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4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9D34E-0595-C346-8C8E-B9D3BFC5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737" y="350839"/>
            <a:ext cx="10515600" cy="645528"/>
          </a:xfrm>
        </p:spPr>
        <p:txBody>
          <a:bodyPr>
            <a:normAutofit fontScale="90000"/>
          </a:bodyPr>
          <a:lstStyle/>
          <a:p>
            <a:r>
              <a:rPr kumimoji="1" lang="en-US" altLang="zh-CN"/>
              <a:t> Node diagram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4F6159-3C40-DD4F-91DC-9827818E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137564"/>
            <a:ext cx="10434118" cy="493462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2577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>
                <a:sym typeface="Salesforce Sans"/>
              </a:rPr>
              <a:t>Previous stage review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 vert="horz" rtlCol="0" anchor="t">
            <a:normAutofit/>
          </a:bodyPr>
          <a:lstStyle/>
          <a:p>
            <a:r>
              <a:rPr lang="en-US"/>
              <a:t>Initial design had been completed, including the circuit and chassis of the po</a:t>
            </a:r>
            <a:r>
              <a:rPr lang="en-US" altLang="zh-CN"/>
              <a:t>d</a:t>
            </a:r>
            <a:endParaRPr lang="en-US"/>
          </a:p>
          <a:p>
            <a:endParaRPr lang="en-US" altLang="zh-CN"/>
          </a:p>
          <a:p>
            <a:r>
              <a:rPr lang="en-US"/>
              <a:t>We have also run ROS on the micro control unit to collect data from the GPS.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93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E2300D-6A1B-0F48-8A85-8478D4FE1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" y="1722174"/>
            <a:ext cx="7248526" cy="342805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矩形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493AF41-B2FD-B54F-8BFA-8018726D1824}"/>
              </a:ext>
            </a:extLst>
          </p:cNvPr>
          <p:cNvSpPr/>
          <p:nvPr/>
        </p:nvSpPr>
        <p:spPr>
          <a:xfrm>
            <a:off x="7913771" y="426369"/>
            <a:ext cx="2240882" cy="129580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/>
              <a:t>GPS node</a:t>
            </a:r>
            <a:endParaRPr kumimoji="1" lang="zh-CN" altLang="en-US"/>
          </a:p>
        </p:txBody>
      </p:sp>
      <p:sp>
        <p:nvSpPr>
          <p:cNvPr id="6" name="矩形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781B77B-EE23-C04E-BE14-980E7318831A}"/>
              </a:ext>
            </a:extLst>
          </p:cNvPr>
          <p:cNvSpPr/>
          <p:nvPr/>
        </p:nvSpPr>
        <p:spPr>
          <a:xfrm>
            <a:off x="10276973" y="426370"/>
            <a:ext cx="1600703" cy="1295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err="1"/>
              <a:t>Gps</a:t>
            </a:r>
            <a:r>
              <a:rPr kumimoji="1" lang="en-US" altLang="zh-CN"/>
              <a:t> to local</a:t>
            </a:r>
            <a:endParaRPr kumimoji="1" lang="zh-CN" altLang="en-US"/>
          </a:p>
        </p:txBody>
      </p:sp>
      <p:sp>
        <p:nvSpPr>
          <p:cNvPr id="7" name="矩形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D94E907-1265-754A-B88D-17283D48D0D4}"/>
              </a:ext>
            </a:extLst>
          </p:cNvPr>
          <p:cNvSpPr/>
          <p:nvPr/>
        </p:nvSpPr>
        <p:spPr>
          <a:xfrm>
            <a:off x="10276972" y="4582074"/>
            <a:ext cx="1636294" cy="1554031"/>
          </a:xfrm>
          <a:prstGeom prst="rect">
            <a:avLst/>
          </a:prstGeom>
          <a:solidFill>
            <a:srgbClr val="00B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Vehicle motion</a:t>
            </a:r>
            <a:endParaRPr kumimoji="1" lang="zh-CN" altLang="en-US"/>
          </a:p>
        </p:txBody>
      </p:sp>
      <p:sp>
        <p:nvSpPr>
          <p:cNvPr id="8" name="矩形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DC8FBCA-C015-AE4E-8857-44196A40F993}"/>
              </a:ext>
            </a:extLst>
          </p:cNvPr>
          <p:cNvSpPr/>
          <p:nvPr/>
        </p:nvSpPr>
        <p:spPr>
          <a:xfrm>
            <a:off x="9109907" y="1816470"/>
            <a:ext cx="1063291" cy="9868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/>
              <a:t>auto</a:t>
            </a:r>
          </a:p>
          <a:p>
            <a:pPr algn="ctr"/>
            <a:r>
              <a:rPr kumimoji="1" lang="en-US" altLang="zh-CN" sz="1600"/>
              <a:t>demand</a:t>
            </a:r>
            <a:endParaRPr kumimoji="1" lang="zh-CN" altLang="en-US" sz="1600"/>
          </a:p>
        </p:txBody>
      </p:sp>
      <p:sp>
        <p:nvSpPr>
          <p:cNvPr id="9" name="矩形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E13B5D4-3095-D84F-BDF3-6328ADCAB6AE}"/>
              </a:ext>
            </a:extLst>
          </p:cNvPr>
          <p:cNvSpPr/>
          <p:nvPr/>
        </p:nvSpPr>
        <p:spPr>
          <a:xfrm>
            <a:off x="7913769" y="2911343"/>
            <a:ext cx="2240884" cy="1576436"/>
          </a:xfrm>
          <a:prstGeom prst="rect">
            <a:avLst/>
          </a:prstGeom>
          <a:solidFill>
            <a:srgbClr val="CE4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Control switch</a:t>
            </a:r>
            <a:endParaRPr kumimoji="1" lang="zh-CN" altLang="en-US"/>
          </a:p>
        </p:txBody>
      </p:sp>
      <p:sp>
        <p:nvSpPr>
          <p:cNvPr id="10" name="矩形 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9B84865A-6EA2-0749-BA8D-447B59C72324}"/>
              </a:ext>
            </a:extLst>
          </p:cNvPr>
          <p:cNvSpPr/>
          <p:nvPr/>
        </p:nvSpPr>
        <p:spPr>
          <a:xfrm>
            <a:off x="10276971" y="1816469"/>
            <a:ext cx="1600705" cy="2671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Xbox node</a:t>
            </a:r>
            <a:endParaRPr kumimoji="1" lang="zh-CN" altLang="en-US"/>
          </a:p>
        </p:txBody>
      </p:sp>
      <p:sp>
        <p:nvSpPr>
          <p:cNvPr id="11" name="矩形 1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4A6249D-9EF0-164D-A7E5-A8A7F32DC93D}"/>
              </a:ext>
            </a:extLst>
          </p:cNvPr>
          <p:cNvSpPr/>
          <p:nvPr/>
        </p:nvSpPr>
        <p:spPr>
          <a:xfrm>
            <a:off x="7913769" y="1816470"/>
            <a:ext cx="1073820" cy="986888"/>
          </a:xfrm>
          <a:prstGeom prst="rect">
            <a:avLst/>
          </a:prstGeom>
          <a:solidFill>
            <a:srgbClr val="7030A0"/>
          </a:solidFill>
          <a:ln>
            <a:solidFill>
              <a:srgbClr val="6F0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/>
              <a:t>path</a:t>
            </a:r>
          </a:p>
          <a:p>
            <a:pPr algn="ctr"/>
            <a:r>
              <a:rPr kumimoji="1" lang="en-US" altLang="zh-CN" sz="1600"/>
              <a:t>replay</a:t>
            </a:r>
            <a:endParaRPr kumimoji="1" lang="zh-CN" altLang="en-US" sz="1600"/>
          </a:p>
        </p:txBody>
      </p:sp>
      <p:sp>
        <p:nvSpPr>
          <p:cNvPr id="12" name="矩形 1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AAFB79D-BB63-424F-85F4-BFC265875DCA}"/>
              </a:ext>
            </a:extLst>
          </p:cNvPr>
          <p:cNvSpPr/>
          <p:nvPr/>
        </p:nvSpPr>
        <p:spPr>
          <a:xfrm>
            <a:off x="7913769" y="4582074"/>
            <a:ext cx="2240884" cy="155403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Age checker</a:t>
            </a: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766F8DE9-2049-8A43-BFBF-EE28FD67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6" y="513101"/>
            <a:ext cx="10515600" cy="645528"/>
          </a:xfrm>
        </p:spPr>
        <p:txBody>
          <a:bodyPr>
            <a:normAutofit fontScale="90000"/>
          </a:bodyPr>
          <a:lstStyle/>
          <a:p>
            <a:r>
              <a:rPr kumimoji="1" lang="en-US" altLang="zh-CN"/>
              <a:t> Node specification</a:t>
            </a:r>
            <a:endParaRPr kumimoji="1" lang="zh-CN" altLang="en-US"/>
          </a:p>
        </p:txBody>
      </p:sp>
      <p:sp>
        <p:nvSpPr>
          <p:cNvPr id="2" name="剪去单角的矩形 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914A34A7-8026-E649-BDC9-B0E685B3E8C6}"/>
              </a:ext>
            </a:extLst>
          </p:cNvPr>
          <p:cNvSpPr/>
          <p:nvPr/>
        </p:nvSpPr>
        <p:spPr>
          <a:xfrm>
            <a:off x="271462" y="6014566"/>
            <a:ext cx="859506" cy="42232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NEXT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9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BA8E4-A28C-6F4B-84E3-2BFCA812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13" y="4969335"/>
            <a:ext cx="10515600" cy="1325563"/>
          </a:xfrm>
        </p:spPr>
        <p:txBody>
          <a:bodyPr/>
          <a:lstStyle/>
          <a:p>
            <a:r>
              <a:rPr kumimoji="1" lang="en-US" altLang="zh-CN"/>
              <a:t>GPS NODE</a:t>
            </a:r>
            <a:endParaRPr kumimoji="1"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50AC29E-B84C-C94B-9E00-810F81A7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613" y="428624"/>
            <a:ext cx="5104900" cy="534603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err="1"/>
              <a:t>gps</a:t>
            </a:r>
            <a:r>
              <a:rPr lang="en-US" altLang="zh-CN" sz="2400"/>
              <a:t> node consists of two nodes:</a:t>
            </a:r>
          </a:p>
          <a:p>
            <a:r>
              <a:rPr lang="en-US" altLang="zh-CN" sz="2400" err="1"/>
              <a:t>Adafruit</a:t>
            </a:r>
            <a:r>
              <a:rPr lang="en-US" altLang="zh-CN" sz="2400"/>
              <a:t> </a:t>
            </a:r>
            <a:r>
              <a:rPr lang="en-US" altLang="zh-CN" sz="2400" err="1"/>
              <a:t>gps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subscribe to  </a:t>
            </a:r>
            <a:r>
              <a:rPr lang="en-US" altLang="zh-CN" sz="2400" b="1"/>
              <a:t>/</a:t>
            </a:r>
            <a:r>
              <a:rPr lang="en-US" altLang="zh-CN" sz="2400" b="1" err="1"/>
              <a:t>nmea_topic_driver</a:t>
            </a:r>
            <a:endParaRPr lang="en-US" altLang="zh-CN" sz="2400" b="1"/>
          </a:p>
          <a:p>
            <a:pPr marL="0" indent="0">
              <a:buNone/>
            </a:pPr>
            <a:r>
              <a:rPr lang="en-US" altLang="zh-CN" sz="2400"/>
              <a:t>publish </a:t>
            </a:r>
            <a:r>
              <a:rPr lang="en-US" altLang="zh-CN" sz="2400" b="1"/>
              <a:t> /fix</a:t>
            </a:r>
          </a:p>
          <a:p>
            <a:r>
              <a:rPr lang="en-US" altLang="zh-CN" sz="2400"/>
              <a:t>Compass </a:t>
            </a:r>
          </a:p>
          <a:p>
            <a:pPr marL="0" indent="0">
              <a:buNone/>
            </a:pPr>
            <a:r>
              <a:rPr lang="en-US" altLang="zh-CN" sz="2400"/>
              <a:t>No subscriber, read data from I2C and  </a:t>
            </a:r>
          </a:p>
          <a:p>
            <a:pPr marL="0" indent="0">
              <a:buNone/>
            </a:pPr>
            <a:r>
              <a:rPr lang="en-US" altLang="zh-CN" sz="2400"/>
              <a:t>publish  </a:t>
            </a:r>
            <a:r>
              <a:rPr lang="en-US" altLang="zh-CN" sz="2400" b="1"/>
              <a:t>/compass</a:t>
            </a:r>
            <a:endParaRPr lang="zh-CN" altLang="en-US" sz="2400" b="1"/>
          </a:p>
        </p:txBody>
      </p:sp>
      <p:sp>
        <p:nvSpPr>
          <p:cNvPr id="10" name="折角形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45BB7C3-E994-E540-B0A9-6571A758365A}"/>
              </a:ext>
            </a:extLst>
          </p:cNvPr>
          <p:cNvSpPr/>
          <p:nvPr/>
        </p:nvSpPr>
        <p:spPr>
          <a:xfrm>
            <a:off x="10545429" y="5774656"/>
            <a:ext cx="794084" cy="576931"/>
          </a:xfrm>
          <a:prstGeom prst="folded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QUIT</a:t>
            </a:r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7D5B50-C3CA-F84F-BD72-A95971A62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6" y="1163075"/>
            <a:ext cx="5790778" cy="273864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01BA8AB-9A52-5C4D-A6B3-9E350B799F4C}"/>
              </a:ext>
            </a:extLst>
          </p:cNvPr>
          <p:cNvSpPr/>
          <p:nvPr/>
        </p:nvSpPr>
        <p:spPr>
          <a:xfrm>
            <a:off x="432887" y="1437021"/>
            <a:ext cx="782052" cy="4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GPS</a:t>
            </a:r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55EA1CD-E164-0542-93B2-3FC1DC99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1" y="4298124"/>
            <a:ext cx="2019800" cy="20534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6D5E678-4993-1944-B856-7F1EC42EDDD7}"/>
              </a:ext>
            </a:extLst>
          </p:cNvPr>
          <p:cNvSpPr txBox="1"/>
          <p:nvPr/>
        </p:nvSpPr>
        <p:spPr>
          <a:xfrm>
            <a:off x="8967789" y="4298124"/>
            <a:ext cx="2314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/>
              <a:t>/</a:t>
            </a:r>
            <a:r>
              <a:rPr kumimoji="1" lang="en-US" altLang="zh-CN" sz="2400" b="1" err="1"/>
              <a:t>latlng</a:t>
            </a:r>
            <a:r>
              <a:rPr kumimoji="1" lang="en-US" altLang="zh-CN" sz="2400" b="1"/>
              <a:t> </a:t>
            </a:r>
            <a:r>
              <a:rPr kumimoji="1" lang="en-US" altLang="zh-CN" sz="2400"/>
              <a:t>includes:</a:t>
            </a:r>
          </a:p>
          <a:p>
            <a:r>
              <a:rPr kumimoji="1" lang="en-US" altLang="zh-CN" sz="2400"/>
              <a:t>Longitude</a:t>
            </a:r>
          </a:p>
          <a:p>
            <a:r>
              <a:rPr kumimoji="1" lang="en-US" altLang="zh-CN" sz="2400"/>
              <a:t>Latitude</a:t>
            </a:r>
          </a:p>
          <a:p>
            <a:r>
              <a:rPr kumimoji="1" lang="en-US" altLang="zh-CN" sz="2400"/>
              <a:t>heading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91608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BEE1B-9A4D-0C4C-AAEB-55573D41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4937125"/>
            <a:ext cx="10515600" cy="1325563"/>
          </a:xfrm>
        </p:spPr>
        <p:txBody>
          <a:bodyPr/>
          <a:lstStyle/>
          <a:p>
            <a:r>
              <a:rPr kumimoji="1" lang="en-US" altLang="zh-CN"/>
              <a:t>GPS TO LOCAL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2BE5A0-3151-4647-B0FC-8066F446A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78163" y="467644"/>
                <a:ext cx="5100638" cy="52181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altLang="zh-CN" sz="2400"/>
                  <a:t>Node to translate incoming </a:t>
                </a:r>
                <a:r>
                  <a:rPr lang="en-GB" altLang="zh-CN" sz="2400" b="1"/>
                  <a:t>GPS co-ordinates</a:t>
                </a:r>
                <a:r>
                  <a:rPr lang="en-GB" altLang="zh-CN" sz="2400"/>
                  <a:t> into a location in a </a:t>
                </a:r>
                <a:r>
                  <a:rPr lang="en-GB" altLang="zh-CN" sz="2400" b="1"/>
                  <a:t>local frame</a:t>
                </a:r>
                <a:r>
                  <a:rPr lang="en-GB" altLang="zh-CN" sz="2400"/>
                  <a:t>. </a:t>
                </a:r>
              </a:p>
              <a:p>
                <a:pPr marL="0" indent="0">
                  <a:buNone/>
                </a:pPr>
                <a:r>
                  <a:rPr kumimoji="1" lang="en-GB" altLang="zh-CN" sz="2400"/>
                  <a:t>subscribe to  </a:t>
                </a:r>
                <a:r>
                  <a:rPr kumimoji="1" lang="en-GB" altLang="zh-CN" sz="2400" b="1"/>
                  <a:t>/</a:t>
                </a:r>
                <a:r>
                  <a:rPr kumimoji="1" lang="en-GB" altLang="zh-CN" sz="2400" b="1" err="1"/>
                  <a:t>latlng</a:t>
                </a:r>
                <a:endParaRPr kumimoji="1" lang="en-GB" altLang="zh-CN" sz="2400" b="1"/>
              </a:p>
              <a:p>
                <a:pPr marL="0" indent="0">
                  <a:buNone/>
                </a:pPr>
                <a:r>
                  <a:rPr kumimoji="1" lang="en-GB" altLang="zh-CN" sz="2400"/>
                  <a:t>publish</a:t>
                </a:r>
                <a:r>
                  <a:rPr kumimoji="1" lang="en-GB" altLang="zh-CN" sz="2400" b="1"/>
                  <a:t>  /location </a:t>
                </a:r>
              </a:p>
              <a:p>
                <a:pPr marL="0" indent="0">
                  <a:buNone/>
                </a:pPr>
                <a:r>
                  <a:rPr kumimoji="1" lang="en-US" altLang="zh-CN" sz="2400"/>
                  <a:t>Transform algorithm:</a:t>
                </a:r>
              </a:p>
              <a:p>
                <a:pPr marL="0" indent="0">
                  <a:buNone/>
                </a:pPr>
                <a:r>
                  <a:rPr lang="en-GB" altLang="zh-CN" sz="1800"/>
                  <a:t>       </a:t>
                </a:r>
                <a14:m>
                  <m:oMath xmlns:m="http://schemas.openxmlformats.org/officeDocument/2006/math">
                    <m:r>
                      <a:rPr lang="en-GB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altLang="zh-CN" sz="1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sz="18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sz="1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zh-CN" sz="1800" i="1">
                                <a:latin typeface="Cambria Math" panose="02040503050406030204" pitchFamily="18" charset="0"/>
                              </a:rPr>
                              <m:t>𝑙𝑎𝑡</m:t>
                            </m:r>
                          </m:e>
                          <m:sub>
                            <m:r>
                              <a:rPr lang="en-GB" altLang="zh-CN" sz="1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func>
                    <m:func>
                      <m:func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sz="1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altLang="zh-CN" sz="1800" i="1">
                            <a:latin typeface="Cambria Math" panose="02040503050406030204" pitchFamily="18" charset="0"/>
                          </a:rPr>
                          <m:t>𝑙𝑛𝑔</m:t>
                        </m:r>
                        <m:r>
                          <a:rPr lang="en-GB" altLang="zh-CN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zh-CN" sz="1800" i="1">
                                <a:latin typeface="Cambria Math" panose="02040503050406030204" pitchFamily="18" charset="0"/>
                              </a:rPr>
                              <m:t>𝑙𝑛𝑔</m:t>
                            </m:r>
                          </m:e>
                          <m:sub>
                            <m:r>
                              <a:rPr lang="en-GB" altLang="zh-CN" sz="1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sz="180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altLang="zh-CN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altLang="zh-CN" sz="18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altLang="zh-CN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altLang="zh-CN" sz="1800" i="1">
                              <a:latin typeface="Cambria Math" panose="02040503050406030204" pitchFamily="18" charset="0"/>
                            </a:rPr>
                            <m:t>𝑙𝑎𝑡</m:t>
                          </m:r>
                          <m:r>
                            <a:rPr lang="en-GB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1800" i="1">
                                  <a:latin typeface="Cambria Math" panose="02040503050406030204" pitchFamily="18" charset="0"/>
                                </a:rPr>
                                <m:t>𝑙𝑎𝑡</m:t>
                              </m:r>
                            </m:e>
                            <m:sub>
                              <m:r>
                                <a:rPr lang="en-GB" altLang="zh-CN" sz="1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func>
                      <m: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800" b="0" i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altLang="zh-CN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altLang="zh-CN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GB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altLang="zh-CN" sz="1800" i="1">
                          <a:latin typeface="Cambria Math" panose="02040503050406030204" pitchFamily="18" charset="0"/>
                        </a:rPr>
                        <m:t>h𝑒𝑎𝑑𝑖𝑛𝑔</m:t>
                      </m:r>
                    </m:oMath>
                  </m:oMathPara>
                </a14:m>
                <a:endParaRPr lang="zh-CN" altLang="zh-CN" sz="180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zh-CN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altLang="zh-CN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altLang="zh-CN" sz="2400" i="1"/>
                  <a:t> </a:t>
                </a:r>
                <a:r>
                  <a:rPr lang="en-GB" altLang="zh-CN" sz="2400"/>
                  <a:t>is the origin in local co-ordinates,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zh-CN" sz="2400" i="1">
                                <a:latin typeface="Cambria Math" panose="02040503050406030204" pitchFamily="18" charset="0"/>
                              </a:rPr>
                              <m:t>𝑙𝑎𝑡</m:t>
                            </m:r>
                          </m:e>
                          <m:sub>
                            <m:r>
                              <a:rPr lang="en-GB" altLang="zh-CN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zh-CN" sz="2400" i="1">
                                <a:latin typeface="Cambria Math" panose="02040503050406030204" pitchFamily="18" charset="0"/>
                              </a:rPr>
                              <m:t>𝑙𝑛𝑔</m:t>
                            </m:r>
                          </m:e>
                          <m:sub>
                            <m:r>
                              <a:rPr lang="en-GB" altLang="zh-CN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altLang="zh-CN" sz="2400"/>
                  <a:t> are the GPS co-ordinates of the origin</a:t>
                </a:r>
                <a:r>
                  <a:rPr lang="en-GB" altLang="zh-CN"/>
                  <a:t>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2BE5A0-3151-4647-B0FC-8066F446A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78163" y="467644"/>
                <a:ext cx="5100638" cy="5218113"/>
              </a:xfrm>
              <a:blipFill>
                <a:blip r:embed="rId2"/>
                <a:stretch>
                  <a:fillRect l="-1912" t="-935" r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折角形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29AD63A-22AB-C447-B61F-237C18FE9823}"/>
              </a:ext>
            </a:extLst>
          </p:cNvPr>
          <p:cNvSpPr/>
          <p:nvPr/>
        </p:nvSpPr>
        <p:spPr>
          <a:xfrm>
            <a:off x="10545429" y="5774656"/>
            <a:ext cx="794084" cy="576931"/>
          </a:xfrm>
          <a:prstGeom prst="folded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QUIT</a:t>
            </a: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E17612-4DFB-6D40-89B1-DC207AC0F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6" y="1264903"/>
            <a:ext cx="5905184" cy="279274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EC11B0-55E9-C14C-9411-7D31724DA257}"/>
              </a:ext>
            </a:extLst>
          </p:cNvPr>
          <p:cNvSpPr/>
          <p:nvPr/>
        </p:nvSpPr>
        <p:spPr>
          <a:xfrm>
            <a:off x="401554" y="2221120"/>
            <a:ext cx="770021" cy="53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To local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414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A28C4-2828-AE48-BAE9-E6DA0075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038725"/>
            <a:ext cx="10515600" cy="1325563"/>
          </a:xfrm>
        </p:spPr>
        <p:txBody>
          <a:bodyPr/>
          <a:lstStyle/>
          <a:p>
            <a:r>
              <a:rPr kumimoji="1" lang="en-US" altLang="zh-CN"/>
              <a:t>PATH REPLAY</a:t>
            </a:r>
            <a:endParaRPr kumimoji="1" lang="zh-CN" altLang="en-US"/>
          </a:p>
        </p:txBody>
      </p:sp>
      <p:sp>
        <p:nvSpPr>
          <p:cNvPr id="4" name="折角形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4A83693-6908-3145-89CA-3EA0DB1F93AC}"/>
              </a:ext>
            </a:extLst>
          </p:cNvPr>
          <p:cNvSpPr/>
          <p:nvPr/>
        </p:nvSpPr>
        <p:spPr>
          <a:xfrm>
            <a:off x="10545429" y="5774656"/>
            <a:ext cx="794084" cy="576931"/>
          </a:xfrm>
          <a:prstGeom prst="folded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QUIT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FF488F-AA50-9246-BEB8-B6C5B821A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6" y="1219723"/>
            <a:ext cx="5879874" cy="27807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95B6C7F-4036-704E-AB41-FC31068BF828}"/>
              </a:ext>
            </a:extLst>
          </p:cNvPr>
          <p:cNvSpPr/>
          <p:nvPr/>
        </p:nvSpPr>
        <p:spPr>
          <a:xfrm>
            <a:off x="423362" y="2992873"/>
            <a:ext cx="721894" cy="4692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path</a:t>
            </a:r>
            <a:endParaRPr kumimoji="1" lang="zh-CN" altLang="en-US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D55242D3-1A9C-C641-9677-8CEA0CF26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24" y="2653235"/>
            <a:ext cx="2911476" cy="2133600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88F1A5-08C3-7D4D-993F-B4AF8651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176" y="2643472"/>
            <a:ext cx="2201148" cy="329123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429A4B4-D633-1045-91E8-A7DFBDAB4FC5}"/>
              </a:ext>
            </a:extLst>
          </p:cNvPr>
          <p:cNvSpPr txBox="1"/>
          <p:nvPr/>
        </p:nvSpPr>
        <p:spPr>
          <a:xfrm>
            <a:off x="6297177" y="628650"/>
            <a:ext cx="5170924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2400"/>
              <a:t>Read a CSV file containing a sequence of GPS co-ordinates (</a:t>
            </a:r>
            <a:r>
              <a:rPr kumimoji="1" lang="en-US" altLang="zh-CN" sz="2400" err="1"/>
              <a:t>lat</a:t>
            </a:r>
            <a:r>
              <a:rPr kumimoji="1" lang="en-US" altLang="zh-CN" sz="2400"/>
              <a:t>, long, heading) and according to this file and its current </a:t>
            </a:r>
            <a:r>
              <a:rPr kumimoji="1" lang="en-US" altLang="zh-CN" sz="2400" err="1"/>
              <a:t>posiontion</a:t>
            </a:r>
            <a:r>
              <a:rPr kumimoji="1" lang="en-US" altLang="zh-CN" sz="2400"/>
              <a:t>, publish </a:t>
            </a:r>
            <a:r>
              <a:rPr kumimoji="1" lang="en-US" altLang="zh-CN" sz="2400" b="1"/>
              <a:t>/goal</a:t>
            </a:r>
            <a:endParaRPr kumimoji="1"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250126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CA71E-130E-8547-AD5B-A4F49D5E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88" y="4948238"/>
            <a:ext cx="10515600" cy="1325563"/>
          </a:xfrm>
        </p:spPr>
        <p:txBody>
          <a:bodyPr/>
          <a:lstStyle/>
          <a:p>
            <a:r>
              <a:rPr kumimoji="1" lang="en-US" altLang="zh-CN"/>
              <a:t>AUTO DEMAND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40AE22-657F-3F42-879D-1C4DD69F8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6051" y="505619"/>
                <a:ext cx="5100637" cy="50752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400"/>
                  <a:t>This node subscribe to</a:t>
                </a:r>
              </a:p>
              <a:p>
                <a:pPr marL="0" indent="0">
                  <a:buNone/>
                </a:pPr>
                <a:r>
                  <a:rPr kumimoji="1" lang="en-US" altLang="zh-CN" sz="2400"/>
                  <a:t> </a:t>
                </a:r>
                <a:r>
                  <a:rPr kumimoji="1" lang="en-US" altLang="zh-CN" sz="2400" b="1"/>
                  <a:t>/location</a:t>
                </a:r>
                <a:r>
                  <a:rPr kumimoji="1" lang="en-US" altLang="zh-CN" sz="2400"/>
                  <a:t> and </a:t>
                </a:r>
                <a:r>
                  <a:rPr kumimoji="1" lang="en-US" altLang="zh-CN" sz="2400" b="1"/>
                  <a:t>/goal</a:t>
                </a:r>
              </a:p>
              <a:p>
                <a:pPr marL="0" indent="0">
                  <a:buNone/>
                </a:pPr>
                <a:r>
                  <a:rPr kumimoji="1" lang="en-US" altLang="zh-CN" sz="2400" b="1"/>
                  <a:t>Through the algorithm 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altLang="zh-CN" sz="2400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altLang="zh-CN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altLang="zh-CN" sz="2400">
                              <a:latin typeface="Cambria Math" panose="02040503050406030204" pitchFamily="18" charset="0"/>
                            </a:rPr>
                            <m:t>Κ</m:t>
                          </m:r>
                        </m:e>
                        <m:sub>
                          <m:r>
                            <a:rPr lang="en-GB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altLang="zh-C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GB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GB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GB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altLang="zh-CN" sz="2400">
                              <a:latin typeface="Cambria Math" panose="02040503050406030204" pitchFamily="18" charset="0"/>
                            </a:rPr>
                            <m:t>Κ</m:t>
                          </m:r>
                        </m:e>
                        <m:sub>
                          <m:r>
                            <a:rPr lang="en-GB" altLang="zh-CN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altLang="zh-CN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</m:oMath>
                  </m:oMathPara>
                </a14:m>
                <a:endParaRPr lang="en-US" altLang="zh-CN" sz="2400"/>
              </a:p>
              <a:p>
                <a:pPr marL="0" indent="0">
                  <a:buNone/>
                </a:pPr>
                <a:r>
                  <a:rPr lang="en-US" altLang="zh-CN" sz="2400"/>
                  <a:t>To calculate the speed and the steer</a:t>
                </a:r>
              </a:p>
              <a:p>
                <a:pPr marL="0" indent="0">
                  <a:buNone/>
                </a:pPr>
                <a:endParaRPr lang="en-US" altLang="zh-CN" sz="2400"/>
              </a:p>
              <a:p>
                <a:pPr marL="0" indent="0">
                  <a:buNone/>
                </a:pPr>
                <a:r>
                  <a:rPr lang="en-US" altLang="zh-CN" sz="2400"/>
                  <a:t>Publish </a:t>
                </a:r>
                <a:r>
                  <a:rPr lang="en-US" altLang="zh-CN" sz="2400" b="1"/>
                  <a:t>/demand:</a:t>
                </a:r>
              </a:p>
              <a:p>
                <a:pPr marL="0" indent="0">
                  <a:buNone/>
                </a:pPr>
                <a:r>
                  <a:rPr lang="en-US" altLang="zh-CN" sz="2400"/>
                  <a:t>Including </a:t>
                </a:r>
                <a:r>
                  <a:rPr lang="en-US" altLang="zh-CN" sz="2400" b="1"/>
                  <a:t>speed</a:t>
                </a:r>
                <a:r>
                  <a:rPr lang="en-US" altLang="zh-CN" sz="2400"/>
                  <a:t> and </a:t>
                </a:r>
                <a:r>
                  <a:rPr lang="en-US" altLang="zh-CN" sz="2400" b="1"/>
                  <a:t>steer</a:t>
                </a:r>
              </a:p>
              <a:p>
                <a:pPr marL="0" indent="0">
                  <a:buNone/>
                </a:pPr>
                <a:endParaRPr lang="zh-CN" altLang="zh-CN" sz="2400" b="1"/>
              </a:p>
              <a:p>
                <a:pPr marL="0" indent="0">
                  <a:buNone/>
                </a:pPr>
                <a:endParaRPr kumimoji="1" lang="en-US" altLang="zh-CN" b="1"/>
              </a:p>
              <a:p>
                <a:pPr marL="0" indent="0">
                  <a:buNone/>
                </a:pPr>
                <a:endParaRPr kumimoji="1" lang="zh-CN" altLang="en-US" b="1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40AE22-657F-3F42-879D-1C4DD69F8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6051" y="505619"/>
                <a:ext cx="5100637" cy="5075238"/>
              </a:xfrm>
              <a:blipFill>
                <a:blip r:embed="rId2"/>
                <a:stretch>
                  <a:fillRect l="-1914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折角形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5C35BEB-5E90-3B4E-B5F8-ED5DA885C816}"/>
              </a:ext>
            </a:extLst>
          </p:cNvPr>
          <p:cNvSpPr/>
          <p:nvPr/>
        </p:nvSpPr>
        <p:spPr>
          <a:xfrm>
            <a:off x="10545429" y="5774656"/>
            <a:ext cx="794084" cy="576931"/>
          </a:xfrm>
          <a:prstGeom prst="folded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QUIT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A515F1-7408-0D49-94CA-42DFA10DE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5" y="1422065"/>
            <a:ext cx="6062241" cy="28670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42B3F03-6F51-9440-903F-4DA2A817D3D6}"/>
              </a:ext>
            </a:extLst>
          </p:cNvPr>
          <p:cNvSpPr/>
          <p:nvPr/>
        </p:nvSpPr>
        <p:spPr>
          <a:xfrm>
            <a:off x="1528762" y="2728913"/>
            <a:ext cx="769269" cy="628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demand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04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97A7B-560F-874E-B8D1-A5793DC7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5038726"/>
            <a:ext cx="10515600" cy="1325563"/>
          </a:xfrm>
        </p:spPr>
        <p:txBody>
          <a:bodyPr/>
          <a:lstStyle/>
          <a:p>
            <a:r>
              <a:rPr kumimoji="1" lang="en-US" altLang="zh-CN"/>
              <a:t>XBOX NODE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0629-BB83-8A45-AD3E-08DA615D0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5" y="525462"/>
            <a:ext cx="5100637" cy="5032376"/>
          </a:xfrm>
        </p:spPr>
        <p:txBody>
          <a:bodyPr/>
          <a:lstStyle/>
          <a:p>
            <a:pPr marL="0" indent="0">
              <a:buNone/>
            </a:pPr>
            <a:endParaRPr lang="zh-CN" altLang="zh-CN"/>
          </a:p>
          <a:p>
            <a:pPr marL="0" indent="0">
              <a:buNone/>
            </a:pP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12C6AA-0B8D-574F-ABB7-F55CB1DD7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5" y="1422065"/>
            <a:ext cx="6062241" cy="28670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EE00CA-1B15-5848-813D-A69BA2C3A6E6}"/>
              </a:ext>
            </a:extLst>
          </p:cNvPr>
          <p:cNvSpPr/>
          <p:nvPr/>
        </p:nvSpPr>
        <p:spPr>
          <a:xfrm>
            <a:off x="2839453" y="1828801"/>
            <a:ext cx="733926" cy="600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err="1"/>
              <a:t>xbox</a:t>
            </a:r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79E9CA-F1F2-BC42-85AF-6B13A82BAC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77" y="461631"/>
            <a:ext cx="2044366" cy="136717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5041A41-5D0F-2446-A8CE-4F2C41BCF733}"/>
              </a:ext>
            </a:extLst>
          </p:cNvPr>
          <p:cNvSpPr/>
          <p:nvPr/>
        </p:nvSpPr>
        <p:spPr>
          <a:xfrm>
            <a:off x="6871345" y="2370468"/>
            <a:ext cx="1677027" cy="87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Joy stick drivers</a:t>
            </a:r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808DA50-B94C-2A4B-AA7C-9401540149AE}"/>
              </a:ext>
            </a:extLst>
          </p:cNvPr>
          <p:cNvCxnSpPr>
            <a:cxnSpLocks/>
          </p:cNvCxnSpPr>
          <p:nvPr/>
        </p:nvCxnSpPr>
        <p:spPr>
          <a:xfrm>
            <a:off x="7709859" y="728663"/>
            <a:ext cx="1" cy="1617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966DE7-502E-0845-9D86-B452A36BAC01}"/>
              </a:ext>
            </a:extLst>
          </p:cNvPr>
          <p:cNvSpPr txBox="1"/>
          <p:nvPr/>
        </p:nvSpPr>
        <p:spPr>
          <a:xfrm>
            <a:off x="7730790" y="1804399"/>
            <a:ext cx="17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/dev/input/js0</a:t>
            </a:r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5D9151-97D3-4F48-9364-4177E9D79779}"/>
              </a:ext>
            </a:extLst>
          </p:cNvPr>
          <p:cNvSpPr/>
          <p:nvPr/>
        </p:nvSpPr>
        <p:spPr>
          <a:xfrm>
            <a:off x="9339263" y="2346325"/>
            <a:ext cx="1833562" cy="92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err="1"/>
              <a:t>XboxJoyNode</a:t>
            </a:r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CE68EA83-453E-A245-BCAF-C86648B0AA1C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>
            <a:off x="8548372" y="2806237"/>
            <a:ext cx="79089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E1ED1CD-FB36-4947-91B8-937438F6745D}"/>
              </a:ext>
            </a:extLst>
          </p:cNvPr>
          <p:cNvSpPr txBox="1"/>
          <p:nvPr/>
        </p:nvSpPr>
        <p:spPr>
          <a:xfrm>
            <a:off x="8657910" y="2806237"/>
            <a:ext cx="68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/joy</a:t>
            </a:r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CF372C-F10F-F94A-B6FB-D9A575C6109B}"/>
              </a:ext>
            </a:extLst>
          </p:cNvPr>
          <p:cNvSpPr txBox="1"/>
          <p:nvPr/>
        </p:nvSpPr>
        <p:spPr>
          <a:xfrm>
            <a:off x="6586538" y="3686175"/>
            <a:ext cx="4586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As for </a:t>
            </a:r>
            <a:r>
              <a:rPr kumimoji="1" lang="en-US" altLang="zh-CN" sz="2400" err="1"/>
              <a:t>xboxjoynode</a:t>
            </a:r>
            <a:r>
              <a:rPr kumimoji="1" lang="en-US" altLang="zh-CN" sz="2400"/>
              <a:t>, </a:t>
            </a:r>
          </a:p>
          <a:p>
            <a:r>
              <a:rPr kumimoji="1" lang="en-US" altLang="zh-CN" sz="2400"/>
              <a:t>publish </a:t>
            </a:r>
            <a:r>
              <a:rPr kumimoji="1" lang="en-US" altLang="zh-CN" sz="2400" b="1"/>
              <a:t>/</a:t>
            </a:r>
            <a:r>
              <a:rPr kumimoji="1" lang="en-US" altLang="zh-CN" sz="2400" b="1" err="1"/>
              <a:t>xbox_pod_demand</a:t>
            </a:r>
            <a:endParaRPr kumimoji="1" lang="en-US" altLang="zh-CN" sz="2400" b="1"/>
          </a:p>
          <a:p>
            <a:r>
              <a:rPr lang="en-US" altLang="zh-CN" sz="2400"/>
              <a:t>Including </a:t>
            </a:r>
            <a:r>
              <a:rPr lang="en-US" altLang="zh-CN" sz="2400" b="1"/>
              <a:t>speed</a:t>
            </a:r>
            <a:r>
              <a:rPr lang="en-US" altLang="zh-CN" sz="2400"/>
              <a:t> and </a:t>
            </a:r>
            <a:r>
              <a:rPr lang="en-US" altLang="zh-CN" sz="2400" b="1"/>
              <a:t>steer</a:t>
            </a:r>
          </a:p>
          <a:p>
            <a:endParaRPr kumimoji="1"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408986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0D26C8E-56E1-4919-93AE-4D8C7526312B}"/>
              </a:ext>
            </a:extLst>
          </p:cNvPr>
          <p:cNvSpPr txBox="1">
            <a:spLocks/>
          </p:cNvSpPr>
          <p:nvPr/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extLst/>
          </a:lstStyle>
          <a:p>
            <a:r>
              <a:rPr lang="en-US" altLang="zh-CN"/>
              <a:t>Joy.stick drivers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A11B0FB-B914-44E3-A25F-4CA9BEA6833B}"/>
              </a:ext>
            </a:extLst>
          </p:cNvPr>
          <p:cNvSpPr txBox="1">
            <a:spLocks/>
          </p:cNvSpPr>
          <p:nvPr/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  <a:defRPr kumimoji="0" sz="3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kumimoji="0"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kumimoji="0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kumimoji="0"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50000"/>
              </a:lnSpc>
            </a:pPr>
            <a:r>
              <a:rPr lang="en-US" altLang="zh-CN"/>
              <a:t>Include the joy_node, a node that interfaces a generic Linux joystick to ROS</a:t>
            </a:r>
          </a:p>
          <a:p>
            <a:pPr>
              <a:lnSpc>
                <a:spcPct val="150000"/>
              </a:lnSpc>
            </a:pPr>
            <a:r>
              <a:rPr lang="en-US" altLang="zh-CN"/>
              <a:t>This node publishes a “Joy”message, as a topic sensor_msgs/Joy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72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8000">
              <a:schemeClr val="accent1">
                <a:lumMod val="45000"/>
                <a:lumOff val="55000"/>
              </a:schemeClr>
            </a:gs>
            <a:gs pos="64000">
              <a:schemeClr val="accent1">
                <a:lumMod val="45000"/>
                <a:lumOff val="55000"/>
              </a:schemeClr>
            </a:gs>
            <a:gs pos="69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024" y="93610"/>
            <a:ext cx="11879649" cy="9144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8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6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/>
          <a:lstStyle/>
          <a:p>
            <a:pPr rtl="0"/>
            <a:r>
              <a:rPr lang="en-US" altLang="zh-CN">
                <a:solidFill>
                  <a:schemeClr val="tx2">
                    <a:lumMod val="25000"/>
                  </a:schemeClr>
                </a:solidFill>
              </a:rPr>
              <a:t>Control switch</a:t>
            </a:r>
            <a:endParaRPr lang="zh-CN" alt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 flipH="1">
            <a:off x="11591924" y="5634318"/>
            <a:ext cx="600075" cy="662147"/>
          </a:xfrm>
        </p:spPr>
        <p:txBody>
          <a:bodyPr rtlCol="0">
            <a:normAutofit fontScale="25000" lnSpcReduction="20000"/>
          </a:bodyPr>
          <a:lstStyle/>
          <a:p>
            <a:pPr rtl="0"/>
            <a:r>
              <a:rPr lang="zh-CN" altLang="en-US"/>
              <a:t>此处是第一个项目要点</a:t>
            </a:r>
          </a:p>
          <a:p>
            <a:pPr rtl="0"/>
            <a:r>
              <a:rPr lang="zh-CN" altLang="en-US"/>
              <a:t>此处是第二个项目要点</a:t>
            </a:r>
          </a:p>
          <a:p>
            <a:pPr rtl="0"/>
            <a:r>
              <a:rPr lang="zh-CN" altLang="en-US"/>
              <a:t>此处是第三个项目要点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9BA8F49-87B9-428C-954E-48ACC8C3BA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97" y="1571625"/>
            <a:ext cx="5824024" cy="4452160"/>
          </a:xfrm>
        </p:spPr>
      </p:pic>
      <p:pic>
        <p:nvPicPr>
          <p:cNvPr id="12" name="图片 11" descr="图片包含 文字&#10;&#10;已生成高可信度的说明">
            <a:extLst>
              <a:ext uri="{FF2B5EF4-FFF2-40B4-BE49-F238E27FC236}">
                <a16:creationId xmlns:a16="http://schemas.microsoft.com/office/drawing/2014/main" id="{B6B119AC-7B37-4FF4-B65A-635CB22F5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7" y="4190982"/>
            <a:ext cx="2004129" cy="2069379"/>
          </a:xfrm>
          <a:prstGeom prst="rect">
            <a:avLst/>
          </a:prstGeom>
        </p:spPr>
      </p:pic>
      <p:pic>
        <p:nvPicPr>
          <p:cNvPr id="14" name="图片 13" descr="图片包含 文字&#10;&#10;已生成高可信度的说明">
            <a:extLst>
              <a:ext uri="{FF2B5EF4-FFF2-40B4-BE49-F238E27FC236}">
                <a16:creationId xmlns:a16="http://schemas.microsoft.com/office/drawing/2014/main" id="{3B68E974-1195-4A01-A2A9-9A70B1AC8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0" y="1700190"/>
            <a:ext cx="2010056" cy="1781424"/>
          </a:xfrm>
          <a:prstGeom prst="rect">
            <a:avLst/>
          </a:prstGeom>
        </p:spPr>
      </p:pic>
      <p:pic>
        <p:nvPicPr>
          <p:cNvPr id="16" name="图片 15" descr="图片包含 文字&#10;&#10;已生成高可信度的说明">
            <a:extLst>
              <a:ext uri="{FF2B5EF4-FFF2-40B4-BE49-F238E27FC236}">
                <a16:creationId xmlns:a16="http://schemas.microsoft.com/office/drawing/2014/main" id="{FB96D58B-DDF0-4991-B097-6A526C07F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283" y="2724474"/>
            <a:ext cx="2029108" cy="1810003"/>
          </a:xfrm>
          <a:prstGeom prst="rect">
            <a:avLst/>
          </a:prstGeom>
        </p:spPr>
      </p:pic>
      <p:pic>
        <p:nvPicPr>
          <p:cNvPr id="18" name="图片 17" descr="图片包含 文字&#10;&#10;已生成高可信度的说明">
            <a:extLst>
              <a:ext uri="{FF2B5EF4-FFF2-40B4-BE49-F238E27FC236}">
                <a16:creationId xmlns:a16="http://schemas.microsoft.com/office/drawing/2014/main" id="{26BEA91F-EDE6-43D5-8A19-04F9502A8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639" y="4835439"/>
            <a:ext cx="2057687" cy="18100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6E37E52-4A73-4C9C-8D4A-67A2F2F94E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020" y="618473"/>
            <a:ext cx="2124371" cy="1819529"/>
          </a:xfrm>
          <a:prstGeom prst="rect">
            <a:avLst/>
          </a:prstGeom>
        </p:spPr>
      </p:pic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D970DA85-245E-4D0B-869F-655967663B3A}"/>
              </a:ext>
            </a:extLst>
          </p:cNvPr>
          <p:cNvCxnSpPr>
            <a:cxnSpLocks/>
          </p:cNvCxnSpPr>
          <p:nvPr/>
        </p:nvCxnSpPr>
        <p:spPr>
          <a:xfrm flipV="1">
            <a:off x="4726745" y="1106803"/>
            <a:ext cx="4997275" cy="71775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36154D3-F945-44A5-B0F4-22C32EADE1F8}"/>
              </a:ext>
            </a:extLst>
          </p:cNvPr>
          <p:cNvCxnSpPr>
            <a:cxnSpLocks/>
          </p:cNvCxnSpPr>
          <p:nvPr/>
        </p:nvCxnSpPr>
        <p:spPr>
          <a:xfrm>
            <a:off x="4726745" y="1824557"/>
            <a:ext cx="0" cy="4122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08482A98-8745-40FA-B7AD-8A7998E7C6E4}"/>
              </a:ext>
            </a:extLst>
          </p:cNvPr>
          <p:cNvCxnSpPr>
            <a:cxnSpLocks/>
          </p:cNvCxnSpPr>
          <p:nvPr/>
        </p:nvCxnSpPr>
        <p:spPr>
          <a:xfrm rot="10800000">
            <a:off x="2317327" y="2408869"/>
            <a:ext cx="1579424" cy="150034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3E4184B0-1ADE-4787-94EA-FA4C8C42F7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17327" y="3893263"/>
            <a:ext cx="1673069" cy="1416807"/>
          </a:xfrm>
          <a:prstGeom prst="bentConnector3">
            <a:avLst>
              <a:gd name="adj1" fmla="val 525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759D90CF-CC3B-4F05-88AE-5690F09C881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540283" y="3629476"/>
            <a:ext cx="2279000" cy="1580122"/>
          </a:xfrm>
          <a:prstGeom prst="bentConnector3">
            <a:avLst>
              <a:gd name="adj1" fmla="val 611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5746DA2D-4385-4185-954F-9CAAA4F10AE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779434" y="5217523"/>
            <a:ext cx="2104205" cy="522918"/>
          </a:xfrm>
          <a:prstGeom prst="bentConnector3">
            <a:avLst>
              <a:gd name="adj1" fmla="val 546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箭头: 右 59">
            <a:extLst>
              <a:ext uri="{FF2B5EF4-FFF2-40B4-BE49-F238E27FC236}">
                <a16:creationId xmlns:a16="http://schemas.microsoft.com/office/drawing/2014/main" id="{64350300-0006-4440-8741-4D791FEA4BC5}"/>
              </a:ext>
            </a:extLst>
          </p:cNvPr>
          <p:cNvSpPr/>
          <p:nvPr/>
        </p:nvSpPr>
        <p:spPr>
          <a:xfrm>
            <a:off x="2504015" y="1934238"/>
            <a:ext cx="430592" cy="38208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089A69AB-5A88-4D9C-98A0-B3465949F822}"/>
              </a:ext>
            </a:extLst>
          </p:cNvPr>
          <p:cNvSpPr/>
          <p:nvPr/>
        </p:nvSpPr>
        <p:spPr>
          <a:xfrm rot="10800000">
            <a:off x="2518562" y="4835439"/>
            <a:ext cx="416045" cy="38208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F18292B8-D562-4B9E-9AF3-86A31A3E3C91}"/>
              </a:ext>
            </a:extLst>
          </p:cNvPr>
          <p:cNvSpPr/>
          <p:nvPr/>
        </p:nvSpPr>
        <p:spPr>
          <a:xfrm rot="5400000">
            <a:off x="9232529" y="5200868"/>
            <a:ext cx="388982" cy="406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DD7670E3-C05F-4705-8FDC-11F0D9ACECB7}"/>
              </a:ext>
            </a:extLst>
          </p:cNvPr>
          <p:cNvSpPr/>
          <p:nvPr/>
        </p:nvSpPr>
        <p:spPr>
          <a:xfrm rot="16200000">
            <a:off x="9272207" y="3154479"/>
            <a:ext cx="348532" cy="4453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流程图: 磁盘 63">
            <a:extLst>
              <a:ext uri="{FF2B5EF4-FFF2-40B4-BE49-F238E27FC236}">
                <a16:creationId xmlns:a16="http://schemas.microsoft.com/office/drawing/2014/main" id="{BC5DFFE4-4985-411B-AF4B-F7B2425B34F0}"/>
              </a:ext>
            </a:extLst>
          </p:cNvPr>
          <p:cNvSpPr/>
          <p:nvPr/>
        </p:nvSpPr>
        <p:spPr>
          <a:xfrm flipV="1">
            <a:off x="9222998" y="772271"/>
            <a:ext cx="351685" cy="274768"/>
          </a:xfrm>
          <a:prstGeom prst="flowChartMagneticDisk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340E665-45CD-4834-800A-F5FE1BB40642}"/>
              </a:ext>
            </a:extLst>
          </p:cNvPr>
          <p:cNvCxnSpPr>
            <a:cxnSpLocks/>
          </p:cNvCxnSpPr>
          <p:nvPr/>
        </p:nvCxnSpPr>
        <p:spPr>
          <a:xfrm>
            <a:off x="524035" y="2865150"/>
            <a:ext cx="9759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4FB8B09-A702-4354-B965-782AD110FFD9}"/>
              </a:ext>
            </a:extLst>
          </p:cNvPr>
          <p:cNvCxnSpPr/>
          <p:nvPr/>
        </p:nvCxnSpPr>
        <p:spPr>
          <a:xfrm>
            <a:off x="524035" y="5402617"/>
            <a:ext cx="9759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19EE280-106E-4619-9FBC-FB5FD04F3D49}"/>
              </a:ext>
            </a:extLst>
          </p:cNvPr>
          <p:cNvCxnSpPr/>
          <p:nvPr/>
        </p:nvCxnSpPr>
        <p:spPr>
          <a:xfrm>
            <a:off x="9819283" y="2236763"/>
            <a:ext cx="20291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2C3FED79-BA8E-4C2F-85A2-515433B0CFAE}"/>
              </a:ext>
            </a:extLst>
          </p:cNvPr>
          <p:cNvCxnSpPr/>
          <p:nvPr/>
        </p:nvCxnSpPr>
        <p:spPr>
          <a:xfrm>
            <a:off x="10019443" y="4037428"/>
            <a:ext cx="15335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F3729E63-212A-4813-B487-9BB0F36AED02}"/>
              </a:ext>
            </a:extLst>
          </p:cNvPr>
          <p:cNvCxnSpPr/>
          <p:nvPr/>
        </p:nvCxnSpPr>
        <p:spPr>
          <a:xfrm>
            <a:off x="10030265" y="6135291"/>
            <a:ext cx="15616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Folded Corner 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31E2EB71-5DC0-495E-A237-CD0DB6798DA8}"/>
              </a:ext>
            </a:extLst>
          </p:cNvPr>
          <p:cNvSpPr/>
          <p:nvPr/>
        </p:nvSpPr>
        <p:spPr>
          <a:xfrm>
            <a:off x="5788026" y="6187486"/>
            <a:ext cx="862165" cy="45795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Quit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100000"/>
                <a:shade val="0"/>
                <a:satMod val="100000"/>
              </a:schemeClr>
            </a:gs>
            <a:gs pos="38000">
              <a:schemeClr val="bg2">
                <a:tint val="100000"/>
                <a:shade val="30000"/>
                <a:satMod val="100000"/>
              </a:schemeClr>
            </a:gs>
            <a:gs pos="90000">
              <a:schemeClr val="bg2">
                <a:shade val="60000"/>
                <a:satMod val="10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83D34-8D24-F245-941D-168885DC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13" y="5065713"/>
            <a:ext cx="10515600" cy="1325563"/>
          </a:xfrm>
        </p:spPr>
        <p:txBody>
          <a:bodyPr/>
          <a:lstStyle/>
          <a:p>
            <a:r>
              <a:rPr kumimoji="1" lang="en-US" altLang="zh-CN"/>
              <a:t>CONTROL SWITCH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9882B-6FA1-6442-9D22-405FF0DD3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0" y="569577"/>
            <a:ext cx="5100637" cy="5029199"/>
          </a:xfrm>
        </p:spPr>
        <p:txBody>
          <a:bodyPr>
            <a:normAutofit/>
          </a:bodyPr>
          <a:lstStyle/>
          <a:p>
            <a:r>
              <a:rPr lang="en-GB" altLang="zh-CN" sz="2400"/>
              <a:t>The control switch has one or more </a:t>
            </a:r>
            <a:r>
              <a:rPr lang="en-GB" altLang="zh-CN" sz="2400" b="1"/>
              <a:t>prioritised</a:t>
            </a:r>
            <a:r>
              <a:rPr lang="en-GB" altLang="zh-CN" sz="2400"/>
              <a:t> pod demand sources in a prioritised list.</a:t>
            </a:r>
            <a:endParaRPr lang="zh-CN" altLang="zh-CN" sz="2400"/>
          </a:p>
          <a:p>
            <a:r>
              <a:rPr lang="en-GB" altLang="zh-CN" sz="2400"/>
              <a:t>At any time the active source is the highest priority source that is not abdicating; its </a:t>
            </a:r>
            <a:r>
              <a:rPr lang="en-GB" altLang="zh-CN" sz="2400" b="1" err="1"/>
              <a:t>pod_demand</a:t>
            </a:r>
            <a:r>
              <a:rPr lang="en-GB" altLang="zh-CN" sz="2400"/>
              <a:t> is published by the node.</a:t>
            </a:r>
          </a:p>
          <a:p>
            <a:pPr marL="0" indent="0">
              <a:buNone/>
            </a:pPr>
            <a:endParaRPr kumimoji="1" lang="en-GB" altLang="zh-CN" sz="2400"/>
          </a:p>
          <a:p>
            <a:pPr marL="0" indent="0">
              <a:buNone/>
            </a:pPr>
            <a:r>
              <a:rPr kumimoji="1" lang="en-GB" altLang="zh-CN" sz="2400"/>
              <a:t>So the vehicle has </a:t>
            </a:r>
            <a:r>
              <a:rPr kumimoji="1" lang="en-GB" altLang="zh-CN" sz="2400" b="1"/>
              <a:t>two mode</a:t>
            </a:r>
            <a:r>
              <a:rPr kumimoji="1" lang="en-GB" altLang="zh-CN" sz="2400"/>
              <a:t>s:</a:t>
            </a:r>
          </a:p>
          <a:p>
            <a:pPr marL="457200" indent="-457200">
              <a:buAutoNum type="arabicPeriod"/>
            </a:pPr>
            <a:r>
              <a:rPr kumimoji="1" lang="en-GB" altLang="zh-CN" sz="2400"/>
              <a:t>Drive by </a:t>
            </a:r>
            <a:r>
              <a:rPr kumimoji="1" lang="en-GB" altLang="zh-CN" sz="2400" err="1"/>
              <a:t>xbox</a:t>
            </a:r>
            <a:r>
              <a:rPr kumimoji="1" lang="en-GB" altLang="zh-CN" sz="2400"/>
              <a:t> controller</a:t>
            </a:r>
          </a:p>
          <a:p>
            <a:pPr marL="457200" indent="-457200">
              <a:buAutoNum type="arabicPeriod"/>
            </a:pPr>
            <a:r>
              <a:rPr kumimoji="1" lang="en-GB" altLang="zh-CN" sz="2400"/>
              <a:t>Autonomous driving</a:t>
            </a:r>
            <a:endParaRPr kumimoji="1" lang="zh-CN" altLang="en-US" sz="2400"/>
          </a:p>
        </p:txBody>
      </p:sp>
      <p:sp>
        <p:nvSpPr>
          <p:cNvPr id="4" name="折角形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AB4535F-844E-EC42-8E9D-9E8F07E8BEC0}"/>
              </a:ext>
            </a:extLst>
          </p:cNvPr>
          <p:cNvSpPr/>
          <p:nvPr/>
        </p:nvSpPr>
        <p:spPr>
          <a:xfrm>
            <a:off x="10545429" y="5774656"/>
            <a:ext cx="794084" cy="576931"/>
          </a:xfrm>
          <a:prstGeom prst="folded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QUIT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8D1131-CA1A-A046-9FD9-BC79A4FFB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5" y="1422065"/>
            <a:ext cx="6062241" cy="28670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ABC24-A16F-AE49-A87F-1969D2DD5FE4}"/>
              </a:ext>
            </a:extLst>
          </p:cNvPr>
          <p:cNvSpPr/>
          <p:nvPr/>
        </p:nvSpPr>
        <p:spPr>
          <a:xfrm>
            <a:off x="2804697" y="2855577"/>
            <a:ext cx="806116" cy="457200"/>
          </a:xfrm>
          <a:prstGeom prst="rect">
            <a:avLst/>
          </a:prstGeom>
          <a:solidFill>
            <a:srgbClr val="B844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switch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9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E0EB9-95B0-164E-AE5C-35F98B9B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7119"/>
            <a:ext cx="10515600" cy="1325563"/>
          </a:xfrm>
        </p:spPr>
        <p:txBody>
          <a:bodyPr/>
          <a:lstStyle/>
          <a:p>
            <a:r>
              <a:rPr kumimoji="1" lang="en-US" altLang="zh-CN"/>
              <a:t>AGE CHECKER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5F259-E2DA-4A4A-BDEB-C70ED4D44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571" y="572418"/>
            <a:ext cx="5100637" cy="5202238"/>
          </a:xfrm>
        </p:spPr>
        <p:txBody>
          <a:bodyPr/>
          <a:lstStyle/>
          <a:p>
            <a:pPr marL="0" indent="0">
              <a:buNone/>
            </a:pPr>
            <a:r>
              <a:rPr lang="en-GB" altLang="zh-CN"/>
              <a:t>T</a:t>
            </a:r>
            <a:r>
              <a:rPr lang="en-GB" altLang="zh-CN" sz="2400"/>
              <a:t>he age checker republishes all incoming messages provided that they are no older than </a:t>
            </a:r>
            <a:r>
              <a:rPr lang="en-GB" altLang="zh-CN" sz="2400" b="1" err="1"/>
              <a:t>age_to_start_ramp</a:t>
            </a:r>
            <a:r>
              <a:rPr lang="en-GB" altLang="zh-CN" sz="2400"/>
              <a:t>.  Once the most recent demand is older that </a:t>
            </a:r>
            <a:r>
              <a:rPr lang="en-GB" altLang="zh-CN" sz="2400" b="1" err="1"/>
              <a:t>age_to_start_ramp</a:t>
            </a:r>
            <a:r>
              <a:rPr lang="en-GB" altLang="zh-CN" sz="2400" b="1"/>
              <a:t>, </a:t>
            </a:r>
            <a:r>
              <a:rPr lang="en-GB" altLang="zh-CN" sz="2400"/>
              <a:t>the speed in the demand is reduced linearly down to zero after </a:t>
            </a:r>
            <a:r>
              <a:rPr lang="en-GB" altLang="zh-CN" sz="2400" b="1" err="1"/>
              <a:t>age_to_stop</a:t>
            </a:r>
            <a:r>
              <a:rPr lang="en-GB" altLang="zh-CN" sz="2400"/>
              <a:t>.</a:t>
            </a:r>
          </a:p>
          <a:p>
            <a:pPr marL="0" indent="0">
              <a:buNone/>
            </a:pPr>
            <a:r>
              <a:rPr kumimoji="1" lang="en-US" altLang="zh-CN" sz="2400"/>
              <a:t>publish </a:t>
            </a:r>
            <a:r>
              <a:rPr lang="en-US" altLang="zh-CN" sz="2400"/>
              <a:t> checked </a:t>
            </a:r>
            <a:r>
              <a:rPr lang="en-US" altLang="zh-CN" sz="2400" b="1"/>
              <a:t>speed</a:t>
            </a:r>
            <a:r>
              <a:rPr lang="en-US" altLang="zh-CN" sz="2400"/>
              <a:t> and </a:t>
            </a:r>
            <a:r>
              <a:rPr lang="en-US" altLang="zh-CN" sz="2400" b="1"/>
              <a:t>steer</a:t>
            </a:r>
          </a:p>
          <a:p>
            <a:pPr marL="0" indent="0">
              <a:buNone/>
            </a:pPr>
            <a:endParaRPr kumimoji="1" lang="zh-CN" altLang="en-US" sz="2400"/>
          </a:p>
        </p:txBody>
      </p:sp>
      <p:sp>
        <p:nvSpPr>
          <p:cNvPr id="4" name="折角形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9DD2DB5-E9D0-5340-9255-AA24B4811A09}"/>
              </a:ext>
            </a:extLst>
          </p:cNvPr>
          <p:cNvSpPr/>
          <p:nvPr/>
        </p:nvSpPr>
        <p:spPr>
          <a:xfrm>
            <a:off x="10545429" y="5774656"/>
            <a:ext cx="794084" cy="576931"/>
          </a:xfrm>
          <a:prstGeom prst="folded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QUIT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541360-BEA7-3346-8AB0-34A3CF57C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5" y="1422065"/>
            <a:ext cx="6062241" cy="28670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1F3FE7-3BC6-BE48-867C-D6EACA2EFAC9}"/>
              </a:ext>
            </a:extLst>
          </p:cNvPr>
          <p:cNvSpPr/>
          <p:nvPr/>
        </p:nvSpPr>
        <p:spPr>
          <a:xfrm>
            <a:off x="4391526" y="2855577"/>
            <a:ext cx="6858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checker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93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Current overall achievement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6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7E05838-9DAD-4503-952F-C61064EA1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1275293"/>
            <a:ext cx="6298448" cy="523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5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06B0C-7A19-824B-81B1-133B7B0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8562"/>
            <a:ext cx="10515600" cy="1325563"/>
          </a:xfrm>
        </p:spPr>
        <p:txBody>
          <a:bodyPr/>
          <a:lstStyle/>
          <a:p>
            <a:r>
              <a:rPr kumimoji="1" lang="en-US" altLang="zh-CN"/>
              <a:t>VEHICLE MOTION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1D40AB-2EEA-FF46-B067-B79D04FE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5" y="1422065"/>
            <a:ext cx="6062241" cy="28670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9B9FF66-D37F-564D-8FE7-87D4C6DBCB70}"/>
              </a:ext>
            </a:extLst>
          </p:cNvPr>
          <p:cNvSpPr/>
          <p:nvPr/>
        </p:nvSpPr>
        <p:spPr>
          <a:xfrm>
            <a:off x="4214813" y="3600451"/>
            <a:ext cx="957262" cy="542925"/>
          </a:xfrm>
          <a:prstGeom prst="rect">
            <a:avLst/>
          </a:prstGeom>
          <a:solidFill>
            <a:srgbClr val="00B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motion</a:t>
            </a:r>
            <a:endParaRPr kumimoji="1" lang="zh-CN" altLang="en-US"/>
          </a:p>
        </p:txBody>
      </p:sp>
      <p:pic>
        <p:nvPicPr>
          <p:cNvPr id="1026" name="Picture 2" descr="/var/folders/xb/ql649v592xg851240w495rj80000gn/T/com.microsoft.Powerpoint/WebArchiveCopyPasteTempFiles/9k=">
            <a:extLst>
              <a:ext uri="{FF2B5EF4-FFF2-40B4-BE49-F238E27FC236}">
                <a16:creationId xmlns:a16="http://schemas.microsoft.com/office/drawing/2014/main" id="{39F0FA0D-1292-5845-8967-EECE34C177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30" y="494911"/>
            <a:ext cx="1926693" cy="231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E67E66-E193-0F4C-A1E1-459617F3F8C0}"/>
              </a:ext>
            </a:extLst>
          </p:cNvPr>
          <p:cNvSpPr txBox="1"/>
          <p:nvPr/>
        </p:nvSpPr>
        <p:spPr>
          <a:xfrm>
            <a:off x="6839243" y="2917355"/>
            <a:ext cx="4103228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2400"/>
              <a:t>This node is under development now and its function is to transform </a:t>
            </a:r>
            <a:r>
              <a:rPr kumimoji="1" lang="en-US" altLang="zh-CN" sz="2400" b="1"/>
              <a:t>speed </a:t>
            </a:r>
            <a:r>
              <a:rPr kumimoji="1" lang="en-US" altLang="zh-CN" sz="2400"/>
              <a:t>and </a:t>
            </a:r>
            <a:r>
              <a:rPr kumimoji="1" lang="en-US" altLang="zh-CN" sz="2400" b="1"/>
              <a:t>steer</a:t>
            </a:r>
            <a:r>
              <a:rPr kumimoji="1" lang="en-US" altLang="zh-CN" sz="2400"/>
              <a:t> from </a:t>
            </a:r>
            <a:r>
              <a:rPr kumimoji="1" lang="en-US" altLang="zh-CN" sz="2400" b="1"/>
              <a:t>/</a:t>
            </a:r>
            <a:r>
              <a:rPr kumimoji="1" lang="en-US" altLang="zh-CN" sz="2400" b="1" err="1"/>
              <a:t>pod_demand_age_checked</a:t>
            </a:r>
            <a:r>
              <a:rPr kumimoji="1" lang="en-US" altLang="zh-CN" sz="2400" b="1"/>
              <a:t> </a:t>
            </a:r>
          </a:p>
          <a:p>
            <a:r>
              <a:rPr kumimoji="1" lang="en-US" altLang="zh-CN" sz="2400"/>
              <a:t>to a PWM signal which will be sent to the servo and motor</a:t>
            </a:r>
            <a:r>
              <a:rPr lang="en-US" altLang="zh-CN" sz="2400">
                <a:cs typeface="Arial"/>
              </a:rPr>
              <a:t>.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43276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82A500E-592B-4804-A3BA-9B25A8B05CDB}"/>
              </a:ext>
            </a:extLst>
          </p:cNvPr>
          <p:cNvSpPr txBox="1">
            <a:spLocks/>
          </p:cNvSpPr>
          <p:nvPr/>
        </p:nvSpPr>
        <p:spPr>
          <a:xfrm>
            <a:off x="1062037" y="197739"/>
            <a:ext cx="10363200" cy="9144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extLst/>
          </a:lstStyle>
          <a:p>
            <a:r>
              <a:rPr lang="en-US" altLang="zh-CN"/>
              <a:t>Vehicle motion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4A6BBCB-6C6B-44B6-BC33-0A36CB56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10305" y="1176433"/>
            <a:ext cx="3561721" cy="425538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80835B6-9914-40E8-AD09-9F351EA9C593}"/>
              </a:ext>
            </a:extLst>
          </p:cNvPr>
          <p:cNvCxnSpPr/>
          <p:nvPr/>
        </p:nvCxnSpPr>
        <p:spPr>
          <a:xfrm>
            <a:off x="4214809" y="2477026"/>
            <a:ext cx="3328987" cy="2000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9D3B854-90CF-4B1B-AB81-9EF4190F210B}"/>
              </a:ext>
            </a:extLst>
          </p:cNvPr>
          <p:cNvCxnSpPr>
            <a:cxnSpLocks/>
          </p:cNvCxnSpPr>
          <p:nvPr/>
        </p:nvCxnSpPr>
        <p:spPr>
          <a:xfrm>
            <a:off x="4421977" y="4477276"/>
            <a:ext cx="31218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C85E38A-CB69-4783-95D1-57A8B5BFF9BA}"/>
              </a:ext>
            </a:extLst>
          </p:cNvPr>
          <p:cNvCxnSpPr/>
          <p:nvPr/>
        </p:nvCxnSpPr>
        <p:spPr>
          <a:xfrm>
            <a:off x="2991165" y="4570144"/>
            <a:ext cx="0" cy="12881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EDE87AF-4792-436B-95DE-10A5A8F320EA}"/>
              </a:ext>
            </a:extLst>
          </p:cNvPr>
          <p:cNvCxnSpPr/>
          <p:nvPr/>
        </p:nvCxnSpPr>
        <p:spPr>
          <a:xfrm>
            <a:off x="7543796" y="4477276"/>
            <a:ext cx="0" cy="14738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左大括号 9">
            <a:extLst>
              <a:ext uri="{FF2B5EF4-FFF2-40B4-BE49-F238E27FC236}">
                <a16:creationId xmlns:a16="http://schemas.microsoft.com/office/drawing/2014/main" id="{6E22410A-724C-4CE3-839B-E7F2588F3DD2}"/>
              </a:ext>
            </a:extLst>
          </p:cNvPr>
          <p:cNvSpPr/>
          <p:nvPr/>
        </p:nvSpPr>
        <p:spPr>
          <a:xfrm rot="16200000">
            <a:off x="5128103" y="3426401"/>
            <a:ext cx="278752" cy="4552628"/>
          </a:xfrm>
          <a:prstGeom prst="leftBrac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906DDB-F460-4B0E-82E0-40A951204A1A}"/>
              </a:ext>
            </a:extLst>
          </p:cNvPr>
          <p:cNvSpPr txBox="1"/>
          <p:nvPr/>
        </p:nvSpPr>
        <p:spPr>
          <a:xfrm>
            <a:off x="5114925" y="595117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FD98A22E-D56A-41A8-AF5E-61653C877F71}"/>
              </a:ext>
            </a:extLst>
          </p:cNvPr>
          <p:cNvSpPr/>
          <p:nvPr/>
        </p:nvSpPr>
        <p:spPr>
          <a:xfrm rot="15488163">
            <a:off x="6909690" y="4251728"/>
            <a:ext cx="442912" cy="328612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6CF54EE-9F0A-42BB-8912-E94B5C6EDB9F}"/>
              </a:ext>
            </a:extLst>
          </p:cNvPr>
          <p:cNvCxnSpPr/>
          <p:nvPr/>
        </p:nvCxnSpPr>
        <p:spPr>
          <a:xfrm flipH="1">
            <a:off x="771525" y="2477026"/>
            <a:ext cx="34432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0D67A74-BCBC-4F1F-8ADB-CB17C1995FF4}"/>
              </a:ext>
            </a:extLst>
          </p:cNvPr>
          <p:cNvCxnSpPr/>
          <p:nvPr/>
        </p:nvCxnSpPr>
        <p:spPr>
          <a:xfrm flipH="1">
            <a:off x="771525" y="4477276"/>
            <a:ext cx="36504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DBCCABC3-E18B-46C6-A0E2-C13B5FA86E37}"/>
              </a:ext>
            </a:extLst>
          </p:cNvPr>
          <p:cNvSpPr/>
          <p:nvPr/>
        </p:nvSpPr>
        <p:spPr>
          <a:xfrm>
            <a:off x="934978" y="2477026"/>
            <a:ext cx="171742" cy="2000246"/>
          </a:xfrm>
          <a:prstGeom prst="leftBrac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F2D69A-5A7D-4F68-A21D-3E050F1C2500}"/>
              </a:ext>
            </a:extLst>
          </p:cNvPr>
          <p:cNvSpPr txBox="1"/>
          <p:nvPr/>
        </p:nvSpPr>
        <p:spPr>
          <a:xfrm>
            <a:off x="608288" y="33327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6E9614F-017B-4D50-B919-D9DC024605BE}"/>
                  </a:ext>
                </a:extLst>
              </p:cNvPr>
              <p:cNvSpPr txBox="1"/>
              <p:nvPr/>
            </p:nvSpPr>
            <p:spPr>
              <a:xfrm>
                <a:off x="7543793" y="2418094"/>
                <a:ext cx="3463320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𝑠𝑡𝑒𝑒𝑟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6E9614F-017B-4D50-B919-D9DC02460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93" y="2418094"/>
                <a:ext cx="3463320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D86A3AA-9275-4435-A225-DDBBDBCFB7C0}"/>
                  </a:ext>
                </a:extLst>
              </p:cNvPr>
              <p:cNvSpPr/>
              <p:nvPr/>
            </p:nvSpPr>
            <p:spPr>
              <a:xfrm>
                <a:off x="7496778" y="1481466"/>
                <a:ext cx="1258165" cy="683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D86A3AA-9275-4435-A225-DDBBDBCFB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778" y="1481466"/>
                <a:ext cx="1258165" cy="683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0DEAAE8-F24B-4A5A-A374-0D476BB71FE1}"/>
                  </a:ext>
                </a:extLst>
              </p:cNvPr>
              <p:cNvSpPr txBox="1"/>
              <p:nvPr/>
            </p:nvSpPr>
            <p:spPr>
              <a:xfrm>
                <a:off x="6429375" y="4056446"/>
                <a:ext cx="645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0DEAAE8-F24B-4A5A-A374-0D476BB71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75" y="4056446"/>
                <a:ext cx="645147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788F3FC-0D0B-4993-8D46-A7C07E13374F}"/>
                  </a:ext>
                </a:extLst>
              </p:cNvPr>
              <p:cNvSpPr txBox="1"/>
              <p:nvPr/>
            </p:nvSpPr>
            <p:spPr>
              <a:xfrm>
                <a:off x="7836919" y="3431141"/>
                <a:ext cx="1438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788F3FC-0D0B-4993-8D46-A7C07E133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19" y="3431141"/>
                <a:ext cx="1438535" cy="276999"/>
              </a:xfrm>
              <a:prstGeom prst="rect">
                <a:avLst/>
              </a:prstGeom>
              <a:blipFill>
                <a:blip r:embed="rId6"/>
                <a:stretch>
                  <a:fillRect l="-3390" t="-2222" r="-254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2897785-DA16-4984-BAFA-E67A63172F24}"/>
                  </a:ext>
                </a:extLst>
              </p:cNvPr>
              <p:cNvSpPr txBox="1"/>
              <p:nvPr/>
            </p:nvSpPr>
            <p:spPr>
              <a:xfrm>
                <a:off x="8143875" y="4165529"/>
                <a:ext cx="301884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Temporary function applied:</a:t>
                </a:r>
              </a:p>
              <a:p>
                <a:r>
                  <a:rPr lang="en-US" altLang="zh-CN" dirty="0"/>
                  <a:t>Clockwise: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𝑠𝑒𝑟𝑣𝑜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Anticlockwise: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𝑠𝑒𝑟𝑣𝑜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2897785-DA16-4984-BAFA-E67A63172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875" y="4165529"/>
                <a:ext cx="3018840" cy="923330"/>
              </a:xfrm>
              <a:prstGeom prst="rect">
                <a:avLst/>
              </a:prstGeom>
              <a:blipFill>
                <a:blip r:embed="rId7"/>
                <a:stretch>
                  <a:fillRect l="-1818" t="-3289" r="-101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2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37FF7-9284-4994-9097-9D4DA6AF9F41}"/>
              </a:ext>
            </a:extLst>
          </p:cNvPr>
          <p:cNvSpPr txBox="1">
            <a:spLocks/>
          </p:cNvSpPr>
          <p:nvPr/>
        </p:nvSpPr>
        <p:spPr>
          <a:xfrm>
            <a:off x="1111624" y="507339"/>
            <a:ext cx="10363200" cy="914400"/>
          </a:xfrm>
          <a:prstGeom prst="rect">
            <a:avLst/>
          </a:prstGeom>
        </p:spPr>
        <p:txBody>
          <a:bodyPr rtlCol="0"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extLst/>
          </a:lstStyle>
          <a:p>
            <a:r>
              <a:rPr lang="en-US" altLang="zh-CN" dirty="0"/>
              <a:t>Vehicle motion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D3FF0-C9C5-471F-BC37-558EA99E60F2}"/>
              </a:ext>
            </a:extLst>
          </p:cNvPr>
          <p:cNvSpPr txBox="1">
            <a:spLocks/>
          </p:cNvSpPr>
          <p:nvPr/>
        </p:nvSpPr>
        <p:spPr>
          <a:xfrm>
            <a:off x="400051" y="1546412"/>
            <a:ext cx="5597338" cy="4809148"/>
          </a:xfrm>
          <a:prstGeom prst="rect">
            <a:avLst/>
          </a:prstGeom>
        </p:spPr>
        <p:txBody>
          <a:bodyPr/>
          <a:lstStyle>
            <a:lvl1pPr marL="411480" indent="-342900" algn="l" rtl="0" eaLnBrk="1" latinLnBrk="0" hangingPunct="1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  <a:defRPr kumimoji="0" sz="3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kumimoji="0"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kumimoji="0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kumimoji="0"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50000"/>
              </a:lnSpc>
            </a:pPr>
            <a:r>
              <a:rPr lang="en-US" altLang="zh-CN" dirty="0"/>
              <a:t>The motor and servo has been tested running normally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Current working on the function to correspond  speed/steer value to </a:t>
            </a:r>
            <a:r>
              <a:rPr lang="en-US" altLang="zh-CN" dirty="0" err="1"/>
              <a:t>pwm</a:t>
            </a:r>
            <a:r>
              <a:rPr lang="en-US" altLang="zh-CN" dirty="0"/>
              <a:t> value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BAD6B8-88F8-42BE-916B-CDD35807E5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14" y="1546412"/>
            <a:ext cx="5387788" cy="40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C1E1D-8515-4DF0-BD22-917E7EA14E8D}"/>
              </a:ext>
            </a:extLst>
          </p:cNvPr>
          <p:cNvSpPr txBox="1">
            <a:spLocks/>
          </p:cNvSpPr>
          <p:nvPr/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extLst/>
          </a:lstStyle>
          <a:p>
            <a:r>
              <a:rPr lang="en-US" altLang="zh-CN"/>
              <a:t>Speed control </a:t>
            </a:r>
            <a:br>
              <a:rPr lang="zh-CN" altLang="en-US"/>
            </a:br>
            <a:endParaRPr lang="zh-CN" altLang="en-US" dirty="0"/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DF2E43A5-3C4A-4F32-B788-64A95B8EBA24}"/>
              </a:ext>
            </a:extLst>
          </p:cNvPr>
          <p:cNvSpPr txBox="1">
            <a:spLocks/>
          </p:cNvSpPr>
          <p:nvPr/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/>
          <a:lstStyle>
            <a:lvl1pPr marL="411480" indent="-342900" algn="l" rtl="0" eaLnBrk="1" latinLnBrk="0" hangingPunct="1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  <a:defRPr kumimoji="0" sz="3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kumimoji="0"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kumimoji="0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kumimoji="0"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Standard PWM</a:t>
            </a:r>
            <a:r>
              <a:rPr lang="zh-CN" altLang="en-US" b="1"/>
              <a:t> </a:t>
            </a:r>
            <a:r>
              <a:rPr lang="en-US" altLang="zh-CN" b="1"/>
              <a:t>period fix at </a:t>
            </a:r>
            <a:r>
              <a:rPr lang="en-US" altLang="zh-CN"/>
              <a:t>20ms </a:t>
            </a:r>
            <a:r>
              <a:rPr lang="zh-CN" altLang="en-US"/>
              <a:t>（</a:t>
            </a:r>
            <a:r>
              <a:rPr lang="en-US" altLang="zh-CN"/>
              <a:t>50Hz</a:t>
            </a:r>
            <a:r>
              <a:rPr lang="zh-CN" altLang="en-US"/>
              <a:t>），</a:t>
            </a:r>
            <a:r>
              <a:rPr lang="en-US" altLang="zh-CN"/>
              <a:t>theoretically the pulse width is between</a:t>
            </a:r>
            <a:r>
              <a:rPr lang="zh-CN" altLang="en-US"/>
              <a:t> </a:t>
            </a:r>
            <a:r>
              <a:rPr lang="en-US" altLang="zh-CN"/>
              <a:t>1ms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2ms</a:t>
            </a:r>
            <a:r>
              <a:rPr lang="zh-CN" altLang="en-US"/>
              <a:t> </a:t>
            </a:r>
            <a:r>
              <a:rPr lang="en-US" altLang="zh-CN"/>
              <a:t>,But, actually it can be from 0.5ms to 2.5 ms</a:t>
            </a:r>
            <a:r>
              <a:rPr lang="zh-CN" altLang="en-US"/>
              <a:t>，</a:t>
            </a:r>
            <a:r>
              <a:rPr lang="en-US" altLang="zh-CN"/>
              <a:t>the pulse width correspond to the 0-180° in servo library function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43F90-9561-47F1-9B06-97487B68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76" y="1426464"/>
            <a:ext cx="3019048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3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C2701-3512-4A66-AADF-58346B14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Vehicle motion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2A67C66-5664-4816-A2EF-80B17687D0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9338" y="1993294"/>
            <a:ext cx="5082328" cy="4136043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6E328D-BD7E-4A9A-A643-AE1A307D1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19086" y="1426464"/>
            <a:ext cx="5963314" cy="4656077"/>
          </a:xfrm>
        </p:spPr>
        <p:txBody>
          <a:bodyPr/>
          <a:lstStyle/>
          <a:p>
            <a:r>
              <a:rPr lang="en-US" altLang="zh-CN" dirty="0"/>
              <a:t>1000 (</a:t>
            </a:r>
            <a:r>
              <a:rPr lang="en-US" altLang="zh-CN" dirty="0" err="1"/>
              <a:t>uS</a:t>
            </a:r>
            <a:r>
              <a:rPr lang="zh-CN" altLang="en-US" dirty="0"/>
              <a:t>）</a:t>
            </a:r>
            <a:r>
              <a:rPr lang="en-US" altLang="zh-CN" dirty="0"/>
              <a:t>is fully counter-clockwise, 2000 is fully clockwise, and 1500 is in the middle.</a:t>
            </a:r>
          </a:p>
          <a:p>
            <a:r>
              <a:rPr lang="en-US" altLang="zh-CN" dirty="0"/>
              <a:t>90° is in the middle, 0° is fully left and 180° is fully right.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19AB8E-AD83-456D-9786-58F5F15D7E8A}"/>
              </a:ext>
            </a:extLst>
          </p:cNvPr>
          <p:cNvSpPr txBox="1"/>
          <p:nvPr/>
        </p:nvSpPr>
        <p:spPr>
          <a:xfrm>
            <a:off x="609600" y="1426464"/>
            <a:ext cx="295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Simple test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81569C-2E99-4C1D-B312-EB8484AF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97" y="4433945"/>
            <a:ext cx="5940265" cy="1523942"/>
          </a:xfrm>
          <a:prstGeom prst="rect">
            <a:avLst/>
          </a:prstGeom>
        </p:spPr>
      </p:pic>
      <p:sp>
        <p:nvSpPr>
          <p:cNvPr id="3" name="剪去单圆角的矩形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740952F-E372-BE41-BFBC-2450648F895C}"/>
              </a:ext>
            </a:extLst>
          </p:cNvPr>
          <p:cNvSpPr/>
          <p:nvPr/>
        </p:nvSpPr>
        <p:spPr>
          <a:xfrm>
            <a:off x="10142622" y="6129337"/>
            <a:ext cx="962526" cy="43313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Quit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0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36219-2D6A-294A-9511-8C5E0C61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Node construction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514CCC-F8A4-AD47-AFC5-BE1FE87CD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GPS node consist of two nodes:</a:t>
            </a:r>
          </a:p>
          <a:p>
            <a:pPr marL="0" indent="0">
              <a:buNone/>
            </a:pPr>
            <a:r>
              <a:rPr kumimoji="1" lang="en-US" altLang="zh-CN"/>
              <a:t>The combination has three choices:</a:t>
            </a:r>
          </a:p>
          <a:p>
            <a:pPr marL="0" indent="0">
              <a:buNone/>
            </a:pPr>
            <a:r>
              <a:rPr kumimoji="1" lang="en-US" altLang="zh-CN"/>
              <a:t>1.                               2.                       3. </a:t>
            </a:r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F6B7C3-AC89-B74D-982C-58A85AE22442}"/>
              </a:ext>
            </a:extLst>
          </p:cNvPr>
          <p:cNvSpPr/>
          <p:nvPr/>
        </p:nvSpPr>
        <p:spPr>
          <a:xfrm>
            <a:off x="1708484" y="3724567"/>
            <a:ext cx="86627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GPS</a:t>
            </a:r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FEAFFE-C165-614F-B1B4-106D26903DD3}"/>
              </a:ext>
            </a:extLst>
          </p:cNvPr>
          <p:cNvSpPr/>
          <p:nvPr/>
        </p:nvSpPr>
        <p:spPr>
          <a:xfrm>
            <a:off x="3011905" y="3724567"/>
            <a:ext cx="86627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IMU</a:t>
            </a:r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B2B91A-9E45-4C4A-BA88-12B4FD537EA6}"/>
              </a:ext>
            </a:extLst>
          </p:cNvPr>
          <p:cNvSpPr/>
          <p:nvPr/>
        </p:nvSpPr>
        <p:spPr>
          <a:xfrm>
            <a:off x="2322095" y="4572000"/>
            <a:ext cx="86627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COBO</a:t>
            </a:r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91B814-9AC6-0E46-AEA9-1C1EF89D7DDF}"/>
              </a:ext>
            </a:extLst>
          </p:cNvPr>
          <p:cNvSpPr/>
          <p:nvPr/>
        </p:nvSpPr>
        <p:spPr>
          <a:xfrm>
            <a:off x="5229726" y="3714121"/>
            <a:ext cx="86627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GPS</a:t>
            </a:r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78209E-E86D-974D-9010-EF66D29E692E}"/>
              </a:ext>
            </a:extLst>
          </p:cNvPr>
          <p:cNvSpPr/>
          <p:nvPr/>
        </p:nvSpPr>
        <p:spPr>
          <a:xfrm>
            <a:off x="5229726" y="4571999"/>
            <a:ext cx="86627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IMU</a:t>
            </a:r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D6C571-9FE2-554B-B74D-52993CD8318A}"/>
              </a:ext>
            </a:extLst>
          </p:cNvPr>
          <p:cNvSpPr/>
          <p:nvPr/>
        </p:nvSpPr>
        <p:spPr>
          <a:xfrm>
            <a:off x="8037094" y="3719344"/>
            <a:ext cx="86627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IMU</a:t>
            </a:r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ADE693-2F1E-7A44-9317-6D2781365FCC}"/>
              </a:ext>
            </a:extLst>
          </p:cNvPr>
          <p:cNvSpPr/>
          <p:nvPr/>
        </p:nvSpPr>
        <p:spPr>
          <a:xfrm>
            <a:off x="8037094" y="4571999"/>
            <a:ext cx="86627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GPS</a:t>
            </a:r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8C8E634-459D-4C4A-AB5B-CD7DB0282C24}"/>
              </a:ext>
            </a:extLst>
          </p:cNvPr>
          <p:cNvCxnSpPr>
            <a:stCxn id="4" idx="2"/>
          </p:cNvCxnSpPr>
          <p:nvPr/>
        </p:nvCxnSpPr>
        <p:spPr>
          <a:xfrm>
            <a:off x="2141621" y="4253956"/>
            <a:ext cx="244392" cy="31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6377403-C4C0-F440-93BF-8D3BE057E37A}"/>
              </a:ext>
            </a:extLst>
          </p:cNvPr>
          <p:cNvCxnSpPr>
            <a:stCxn id="5" idx="2"/>
          </p:cNvCxnSpPr>
          <p:nvPr/>
        </p:nvCxnSpPr>
        <p:spPr>
          <a:xfrm flipH="1">
            <a:off x="3188369" y="4253956"/>
            <a:ext cx="256673" cy="31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ED3FAF3-9594-284C-BAA2-E13E5BC2957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755232" y="5101389"/>
            <a:ext cx="0" cy="65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9B53FA-D345-8A4D-AC03-711F1A9BFC1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662863" y="4243510"/>
            <a:ext cx="0" cy="328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C128673-AA7C-0046-AB27-C58BD2CC67F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62863" y="5101388"/>
            <a:ext cx="0" cy="65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1F97519-0798-424B-84D7-AC25143ADD8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8470231" y="4248733"/>
            <a:ext cx="0" cy="32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991B70B-444A-104F-B54C-3DA45E7AF26F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470231" y="5101388"/>
            <a:ext cx="0" cy="65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6959D5D-241C-CA44-981F-FFF7E5CB7BDF}"/>
              </a:ext>
            </a:extLst>
          </p:cNvPr>
          <p:cNvSpPr txBox="1"/>
          <p:nvPr/>
        </p:nvSpPr>
        <p:spPr>
          <a:xfrm>
            <a:off x="1962527" y="5757863"/>
            <a:ext cx="178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Publish /</a:t>
            </a:r>
            <a:r>
              <a:rPr kumimoji="1" lang="en-US" altLang="zh-CN" err="1"/>
              <a:t>latlng</a:t>
            </a:r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54DFE79-A7ED-BA42-B3E1-495F15DFAAD6}"/>
              </a:ext>
            </a:extLst>
          </p:cNvPr>
          <p:cNvSpPr txBox="1"/>
          <p:nvPr/>
        </p:nvSpPr>
        <p:spPr>
          <a:xfrm>
            <a:off x="4841082" y="5757863"/>
            <a:ext cx="178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Publish /</a:t>
            </a:r>
            <a:r>
              <a:rPr kumimoji="1" lang="en-US" altLang="zh-CN" err="1"/>
              <a:t>latlng</a:t>
            </a:r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6B8B89E-DD54-3948-B6F6-449C7AB14514}"/>
              </a:ext>
            </a:extLst>
          </p:cNvPr>
          <p:cNvSpPr txBox="1"/>
          <p:nvPr/>
        </p:nvSpPr>
        <p:spPr>
          <a:xfrm>
            <a:off x="7577263" y="5757863"/>
            <a:ext cx="178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Publish /</a:t>
            </a:r>
            <a:r>
              <a:rPr kumimoji="1" lang="en-US" altLang="zh-CN" err="1"/>
              <a:t>latlng</a:t>
            </a:r>
            <a:endParaRPr kumimoji="1"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054FF06-F309-B54C-BE9E-D15B76CB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507" y="284615"/>
            <a:ext cx="2690564" cy="299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9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00602-CD6E-7F4C-A2B8-D137D6C2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Node construction 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480AA-11B7-D046-87DA-9E9485508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/>
              <a:t>The main problem is the </a:t>
            </a:r>
            <a:r>
              <a:rPr kumimoji="1" lang="en-US" altLang="zh-CN" b="1"/>
              <a:t>accuracy</a:t>
            </a:r>
            <a:r>
              <a:rPr kumimoji="1" lang="en-US" altLang="zh-CN"/>
              <a:t> and the data transfer frequency of the sensors.</a:t>
            </a:r>
          </a:p>
          <a:p>
            <a:pPr marL="0" indent="0">
              <a:buNone/>
            </a:pPr>
            <a:r>
              <a:rPr kumimoji="1" lang="en-US" altLang="zh-CN"/>
              <a:t>The compass still needs to be calibrated to decrease the error and the updated frequency of GPS information is only 1Hz and seems to be slower than we estimate. </a:t>
            </a:r>
          </a:p>
          <a:p>
            <a:pPr marL="0" indent="0">
              <a:buNone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6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FB2AE-B3C1-B74C-961A-A5D4CC5E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Sensor calibration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2FA468-8423-C14A-9195-2A92AF97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/>
              <a:t>Hmc588l</a:t>
            </a:r>
          </a:p>
          <a:p>
            <a:r>
              <a:rPr kumimoji="1" lang="en-US" altLang="zh-CN"/>
              <a:t>Razor </a:t>
            </a:r>
            <a:r>
              <a:rPr kumimoji="1" lang="en-US" altLang="zh-CN" err="1"/>
              <a:t>imu</a:t>
            </a:r>
            <a:r>
              <a:rPr kumimoji="1" lang="en-US" altLang="zh-CN"/>
              <a:t> </a:t>
            </a:r>
          </a:p>
          <a:p>
            <a:r>
              <a:rPr kumimoji="1" lang="en-US" altLang="zh-CN"/>
              <a:t>Sensor stick </a:t>
            </a:r>
            <a:r>
              <a:rPr kumimoji="1" lang="en-US" altLang="zh-CN" err="1"/>
              <a:t>imu</a:t>
            </a:r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  <a:p>
            <a:pPr marL="0" indent="0">
              <a:buNone/>
            </a:pP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581134-9379-F940-B4EA-89979DB69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33" y="753503"/>
            <a:ext cx="2952571" cy="28139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ABD6EE-EB23-A147-8E3B-C8D67D083A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764872"/>
            <a:ext cx="2037683" cy="15055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E43188-CA71-AA45-A552-579082BF7D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91" y="2405397"/>
            <a:ext cx="2564541" cy="11620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457AE7-67A2-7045-9AAC-46DB5BD6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67455"/>
            <a:ext cx="5058636" cy="24618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7F30F32-5461-3E49-88A8-F3E3FEC44323}"/>
              </a:ext>
            </a:extLst>
          </p:cNvPr>
          <p:cNvSpPr txBox="1"/>
          <p:nvPr/>
        </p:nvSpPr>
        <p:spPr>
          <a:xfrm>
            <a:off x="6314191" y="4198225"/>
            <a:ext cx="5329238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2400"/>
              <a:t>The senor we used for the compass still has a little error and sometimes a little d</a:t>
            </a:r>
            <a:r>
              <a:rPr kumimoji="1" lang="en-US" altLang="zh-Hans" sz="2400"/>
              <a:t>r</a:t>
            </a:r>
            <a:r>
              <a:rPr kumimoji="1" lang="en-US" altLang="zh-CN" sz="2400"/>
              <a:t>ift. Therefore, we need to calibrate it later.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93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B8DF7-55B0-C546-BE67-B9E5D856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927" y="4536323"/>
            <a:ext cx="10515600" cy="1325563"/>
          </a:xfrm>
        </p:spPr>
        <p:txBody>
          <a:bodyPr/>
          <a:lstStyle/>
          <a:p>
            <a:r>
              <a:rPr kumimoji="1" lang="en-US" altLang="zh-CN"/>
              <a:t>Circuit design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3215DA-7B94-BB43-B0DB-6FCD477DC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3" y="236655"/>
            <a:ext cx="5845701" cy="3849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8CC0C1-79EF-7D4E-B137-026809F973BA}"/>
              </a:ext>
            </a:extLst>
          </p:cNvPr>
          <p:cNvSpPr txBox="1"/>
          <p:nvPr/>
        </p:nvSpPr>
        <p:spPr>
          <a:xfrm>
            <a:off x="5303618" y="4810987"/>
            <a:ext cx="4926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 Arduinos        X2</a:t>
            </a:r>
          </a:p>
          <a:p>
            <a:r>
              <a:rPr kumimoji="1" lang="en-US" altLang="zh-CN"/>
              <a:t> raspberry pi   X1</a:t>
            </a:r>
          </a:p>
          <a:p>
            <a:r>
              <a:rPr kumimoji="1" lang="en-US" altLang="zh-CN"/>
              <a:t> IMU                X1</a:t>
            </a:r>
          </a:p>
          <a:p>
            <a:r>
              <a:rPr kumimoji="1" lang="en-US" altLang="zh-CN"/>
              <a:t> GPS               X1</a:t>
            </a:r>
          </a:p>
          <a:p>
            <a:r>
              <a:rPr kumimoji="1" lang="en-US" altLang="zh-CN"/>
              <a:t> Battery 7.4V   X1</a:t>
            </a:r>
          </a:p>
          <a:p>
            <a:endParaRPr kumimoji="1" lang="zh-CN" altLang="en-US"/>
          </a:p>
        </p:txBody>
      </p:sp>
      <p:pic>
        <p:nvPicPr>
          <p:cNvPr id="7" name="内容占位符 4" descr="图片包含 电子产品, 电路&#10;&#10;已生成极高可信度的说明">
            <a:extLst>
              <a:ext uri="{FF2B5EF4-FFF2-40B4-BE49-F238E27FC236}">
                <a16:creationId xmlns:a16="http://schemas.microsoft.com/office/drawing/2014/main" id="{422120EC-E03E-ED40-A060-B5B0E6B74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20" y="542926"/>
            <a:ext cx="5435907" cy="325755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613D28-24A0-4240-ABF1-5C22F5E5995B}"/>
              </a:ext>
            </a:extLst>
          </p:cNvPr>
          <p:cNvSpPr txBox="1"/>
          <p:nvPr/>
        </p:nvSpPr>
        <p:spPr>
          <a:xfrm>
            <a:off x="7523847" y="4834654"/>
            <a:ext cx="3843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Battery 5V      X1</a:t>
            </a:r>
          </a:p>
          <a:p>
            <a:r>
              <a:rPr kumimoji="1" lang="en-US" altLang="zh-CN"/>
              <a:t>Motor              X1</a:t>
            </a:r>
          </a:p>
          <a:p>
            <a:r>
              <a:rPr kumimoji="1" lang="en-US" altLang="zh-CN"/>
              <a:t>Servo              X1</a:t>
            </a:r>
          </a:p>
          <a:p>
            <a:r>
              <a:rPr kumimoji="1" lang="en-US" altLang="zh-CN"/>
              <a:t>ESC                X1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30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3B5F9-8F6E-BE48-8DF3-10C3B91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Next steps</a:t>
            </a:r>
            <a:endParaRPr kumimoji="1" lang="zh-CN" altLang="en-US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F79F1018-8B63-3449-91BE-677F38E36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1" y="1603626"/>
            <a:ext cx="6181190" cy="3849688"/>
          </a:xfr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008030-1B1F-2E46-9635-29B100B9F64C}"/>
              </a:ext>
            </a:extLst>
          </p:cNvPr>
          <p:cNvSpPr txBox="1"/>
          <p:nvPr/>
        </p:nvSpPr>
        <p:spPr>
          <a:xfrm>
            <a:off x="7272338" y="1808163"/>
            <a:ext cx="40814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Calibrating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Implementing position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Complete vehicle motion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Launch all the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Real Vehicle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Algorithm revise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1450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6D64B-E1C3-4856-8849-0A9CBCCC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83" y="342408"/>
            <a:ext cx="9220033" cy="617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4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D5E6-8177-4319-9241-BA4FD661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</a:t>
            </a:r>
            <a:endParaRPr lang="en-US"/>
          </a:p>
        </p:txBody>
      </p:sp>
      <p:graphicFrame>
        <p:nvGraphicFramePr>
          <p:cNvPr id="7" name="内容占位符 10">
            <a:extLst>
              <a:ext uri="{FF2B5EF4-FFF2-40B4-BE49-F238E27FC236}">
                <a16:creationId xmlns:a16="http://schemas.microsoft.com/office/drawing/2014/main" id="{7BD5B862-75BF-4FEA-8F6C-F20233D567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62652620"/>
              </p:ext>
            </p:extLst>
          </p:nvPr>
        </p:nvGraphicFramePr>
        <p:xfrm>
          <a:off x="4970489" y="1166019"/>
          <a:ext cx="538480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A884C20A-4267-48CC-8DEC-6C065BA765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07718" y="2450507"/>
            <a:ext cx="3542083" cy="1956986"/>
          </a:xfrm>
          <a:prstGeom prst="rect">
            <a:avLst/>
          </a:prstGeom>
        </p:spPr>
      </p:pic>
      <p:sp>
        <p:nvSpPr>
          <p:cNvPr id="9" name="文本占位符 7">
            <a:extLst>
              <a:ext uri="{FF2B5EF4-FFF2-40B4-BE49-F238E27FC236}">
                <a16:creationId xmlns:a16="http://schemas.microsoft.com/office/drawing/2014/main" id="{C1DE05CB-38C4-4DFC-8085-EC70C7362CB7}"/>
              </a:ext>
            </a:extLst>
          </p:cNvPr>
          <p:cNvSpPr txBox="1">
            <a:spLocks/>
          </p:cNvSpPr>
          <p:nvPr/>
        </p:nvSpPr>
        <p:spPr>
          <a:xfrm>
            <a:off x="987030" y="1598066"/>
            <a:ext cx="3542083" cy="642441"/>
          </a:xfrm>
          <a:prstGeom prst="rect">
            <a:avLst/>
          </a:prstGeom>
        </p:spPr>
        <p:txBody>
          <a:bodyPr vert="horz" rtlCol="0">
            <a:normAutofit fontScale="85000" lnSpcReduction="10000"/>
          </a:bodyPr>
          <a:lstStyle>
            <a:lvl1pPr marL="411480" indent="-342900" algn="l" rtl="0" eaLnBrk="1" latinLnBrk="0" hangingPunct="1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kumimoji="0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CN"/>
              <a:t>Total:  £150*5=£750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67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5FB96A6-E49A-4C36-94D2-05B04C1E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</a:t>
            </a:r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FD5BF1-F720-4D1D-914D-2D699AE59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Currently, the whole design has begun to take shape</a:t>
            </a:r>
          </a:p>
          <a:p>
            <a:pPr>
              <a:lnSpc>
                <a:spcPct val="150000"/>
              </a:lnSpc>
            </a:pPr>
            <a:r>
              <a:rPr lang="en-US" altLang="zh-CN"/>
              <a:t>The whole pod is expected to be assembled before the Easter holidays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63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6A5D48-F135-4B5D-8A91-83C5EAAE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335" y="2242390"/>
            <a:ext cx="10363200" cy="914400"/>
          </a:xfrm>
        </p:spPr>
        <p:txBody>
          <a:bodyPr/>
          <a:lstStyle/>
          <a:p>
            <a:r>
              <a:rPr lang="en-US" altLang="zh-CN"/>
              <a:t>Thanks for watching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8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2C68-A3F3-4394-9F92-EC2D58E6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Design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AEA4-F5E7-4E10-A312-825235230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008"/>
            <a:ext cx="10515600" cy="4351338"/>
          </a:xfrm>
        </p:spPr>
        <p:txBody>
          <a:bodyPr/>
          <a:lstStyle/>
          <a:p>
            <a:r>
              <a:rPr lang="en-GB" sz="2800"/>
              <a:t>Simplified the rear axle from driveshaft attached to link, attached to the wheel rod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Is now designed as one continuous part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B22AE-F7E6-460E-A6D0-2833FBE69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703" y="2650539"/>
            <a:ext cx="4614973" cy="1448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3CEAE7-4092-4790-88AA-46F4F63E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067" y="2496251"/>
            <a:ext cx="1976327" cy="1757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92F53-7B3C-4688-BC2D-B5915936B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356" y="2496251"/>
            <a:ext cx="2459959" cy="175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0BD74-105F-49B2-B0F9-705D796A1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549" y="5115609"/>
            <a:ext cx="77152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2C68-A3F3-4394-9F92-EC2D58E6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Design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AEA4-F5E7-4E10-A312-825235230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5940" cy="41073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/>
              <a:t>Bearing housings have been designed according to the differential purchased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BF53A-91D6-4040-B055-81360CD5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015" y="1620338"/>
            <a:ext cx="6266785" cy="45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2C68-A3F3-4394-9F92-EC2D58E6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Design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AEA4-F5E7-4E10-A312-825235230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61" y="1692787"/>
            <a:ext cx="5621438" cy="462699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/>
              <a:t>Link between the motor and the differential has been designed</a:t>
            </a:r>
          </a:p>
          <a:p>
            <a:pPr>
              <a:lnSpc>
                <a:spcPct val="150000"/>
              </a:lnSpc>
            </a:pPr>
            <a:r>
              <a:rPr lang="en-GB"/>
              <a:t>Mount to ensure the motor is stable and situated at the right height to work with the differential has been designed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FB902-B8A3-4ECC-A73E-AD272BC1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708" y="1825625"/>
            <a:ext cx="4680092" cy="40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1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2C68-A3F3-4394-9F92-EC2D58E6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Design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AEA4-F5E7-4E10-A312-825235230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233"/>
            <a:ext cx="3106479" cy="523121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GB"/>
              <a:t>Fastenings to secure the servo motor have been designed</a:t>
            </a:r>
          </a:p>
          <a:p>
            <a:pPr>
              <a:lnSpc>
                <a:spcPct val="150000"/>
              </a:lnSpc>
            </a:pPr>
            <a:r>
              <a:rPr lang="en-GB"/>
              <a:t>Ball joints have been modelled accurately to give accurate steering system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B5B28-FDD0-482E-A3D0-A5A60B51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357" y="2013877"/>
            <a:ext cx="7740945" cy="416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3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5E30-A4E9-49E5-A78E-A17EE3C2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Completed Part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05E32-18FE-499D-9839-C271B280F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80360"/>
            <a:ext cx="10363200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/>
              <a:t>Everything has been modelled exactly to allow for a complete parts list</a:t>
            </a:r>
          </a:p>
          <a:p>
            <a:pPr>
              <a:lnSpc>
                <a:spcPct val="150000"/>
              </a:lnSpc>
            </a:pPr>
            <a:r>
              <a:rPr lang="en-GB"/>
              <a:t>This includes the number of screws, nuts and washers needed</a:t>
            </a:r>
          </a:p>
          <a:p>
            <a:pPr>
              <a:lnSpc>
                <a:spcPct val="150000"/>
              </a:lnSpc>
            </a:pPr>
            <a:r>
              <a:rPr lang="en-GB"/>
              <a:t>This will allow us to make a thorough “instruction manual” for use by someone wanting to assemble our vehicle</a:t>
            </a:r>
          </a:p>
        </p:txBody>
      </p:sp>
    </p:spTree>
    <p:extLst>
      <p:ext uri="{BB962C8B-B14F-4D97-AF65-F5344CB8AC3E}">
        <p14:creationId xmlns:p14="http://schemas.microsoft.com/office/powerpoint/2010/main" val="300526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夜幕设计模板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010290_TF03460533" id="{28646707-A7C1-4D15-9286-40D275B89405}" vid="{17623B2C-371C-43D5-980A-EA3BD4E3E038}"/>
    </a:ext>
  </a:extLst>
</a:theme>
</file>

<file path=ppt/theme/theme2.xml><?xml version="1.0" encoding="utf-8"?>
<a:theme xmlns:a="http://schemas.openxmlformats.org/drawingml/2006/main" name="办公室主题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FFFBF3-BB42-47F7-806D-D5417A96E6A8}">
  <ds:schemaRefs>
    <ds:schemaRef ds:uri="40262f94-9f35-4ac3-9a90-690165a166b7"/>
    <ds:schemaRef ds:uri="a4f35948-e619-41b3-aa29-22878b09cfd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B1B62E-928A-4006-B97D-326E5E8B4F15}">
  <ds:schemaRefs>
    <ds:schemaRef ds:uri="40262f94-9f35-4ac3-9a90-690165a166b7"/>
    <ds:schemaRef ds:uri="a4f35948-e619-41b3-aa29-22878b09cfd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C28D37-012A-4F78-8189-E37D340068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1173</Words>
  <Application>Microsoft Macintosh PowerPoint</Application>
  <PresentationFormat>宽屏</PresentationFormat>
  <Paragraphs>243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宋体</vt:lpstr>
      <vt:lpstr>微软雅黑</vt:lpstr>
      <vt:lpstr>幼圆</vt:lpstr>
      <vt:lpstr>Salesforce Sans</vt:lpstr>
      <vt:lpstr>Arial</vt:lpstr>
      <vt:lpstr>Calibri</vt:lpstr>
      <vt:lpstr>Cambria Math</vt:lpstr>
      <vt:lpstr>Wingdings</vt:lpstr>
      <vt:lpstr>Wingdings 2</vt:lpstr>
      <vt:lpstr>Wingdings 3</vt:lpstr>
      <vt:lpstr>夜幕设计模板</vt:lpstr>
      <vt:lpstr>Hongfei Chen, Jingyu Chen, Daniel Thomson,  Scott Baker, Mohamed Khaled 2rd Mar 2018</vt:lpstr>
      <vt:lpstr>Previous stage review</vt:lpstr>
      <vt:lpstr>Current overall achievement </vt:lpstr>
      <vt:lpstr>PowerPoint 演示文稿</vt:lpstr>
      <vt:lpstr>Design Developments</vt:lpstr>
      <vt:lpstr>Design Developments</vt:lpstr>
      <vt:lpstr>Design Developments</vt:lpstr>
      <vt:lpstr>Design Developments</vt:lpstr>
      <vt:lpstr>Completed Part List</vt:lpstr>
      <vt:lpstr>Manufacturing</vt:lpstr>
      <vt:lpstr>Examples of Part Drawings</vt:lpstr>
      <vt:lpstr>Steering angles</vt:lpstr>
      <vt:lpstr>Steering Angles</vt:lpstr>
      <vt:lpstr>Next Steps</vt:lpstr>
      <vt:lpstr>Battery and motor capabilities</vt:lpstr>
      <vt:lpstr>Battery and motor capabilities</vt:lpstr>
      <vt:lpstr>Battery and motor capabilities</vt:lpstr>
      <vt:lpstr>Previous review of electronic goals</vt:lpstr>
      <vt:lpstr> Node diagram</vt:lpstr>
      <vt:lpstr> Node specification</vt:lpstr>
      <vt:lpstr>GPS NODE</vt:lpstr>
      <vt:lpstr>GPS TO LOCAL</vt:lpstr>
      <vt:lpstr>PATH REPLAY</vt:lpstr>
      <vt:lpstr>AUTO DEMAND</vt:lpstr>
      <vt:lpstr>XBOX NODE</vt:lpstr>
      <vt:lpstr>PowerPoint 演示文稿</vt:lpstr>
      <vt:lpstr>Control switch</vt:lpstr>
      <vt:lpstr>CONTROL SWITCH</vt:lpstr>
      <vt:lpstr>AGE CHECKER</vt:lpstr>
      <vt:lpstr>VEHICLE MOTION</vt:lpstr>
      <vt:lpstr>PowerPoint 演示文稿</vt:lpstr>
      <vt:lpstr>PowerPoint 演示文稿</vt:lpstr>
      <vt:lpstr>PowerPoint 演示文稿</vt:lpstr>
      <vt:lpstr>Vehicle motion </vt:lpstr>
      <vt:lpstr>Node construction</vt:lpstr>
      <vt:lpstr>Node construction </vt:lpstr>
      <vt:lpstr>Sensor calibration</vt:lpstr>
      <vt:lpstr>Circuit design</vt:lpstr>
      <vt:lpstr>Next steps</vt:lpstr>
      <vt:lpstr>Summary</vt:lpstr>
      <vt:lpstr>Summary</vt:lpstr>
      <vt:lpstr>Thanks for watching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Hongfei Chen, Jingyu Chen, Daniel Thomson,  Scott Baker, Mohamed Khaled 2rd Mar 2018</dc:title>
  <cp:lastModifiedBy>Chen, Jingyu</cp:lastModifiedBy>
  <cp:revision>8</cp:revision>
  <dcterms:modified xsi:type="dcterms:W3CDTF">2018-03-02T10:31:29Z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